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89" r:id="rId9"/>
    <p:sldId id="263" r:id="rId10"/>
    <p:sldId id="264" r:id="rId11"/>
    <p:sldId id="265" r:id="rId12"/>
    <p:sldId id="266" r:id="rId13"/>
    <p:sldId id="267" r:id="rId14"/>
    <p:sldId id="286" r:id="rId15"/>
    <p:sldId id="281" r:id="rId16"/>
    <p:sldId id="280" r:id="rId17"/>
    <p:sldId id="287" r:id="rId18"/>
    <p:sldId id="269" r:id="rId19"/>
    <p:sldId id="270" r:id="rId20"/>
    <p:sldId id="279" r:id="rId21"/>
    <p:sldId id="282" r:id="rId22"/>
    <p:sldId id="288" r:id="rId23"/>
    <p:sldId id="284"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81" d="100"/>
          <a:sy n="81"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B413B-6FBB-69C2-0C4C-94B84F421A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043D8B1-B6E1-1695-3F73-D4A3BACDBD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547E728-251A-51C0-B138-3AF6F4470537}"/>
              </a:ext>
            </a:extLst>
          </p:cNvPr>
          <p:cNvSpPr>
            <a:spLocks noGrp="1"/>
          </p:cNvSpPr>
          <p:nvPr>
            <p:ph type="dt" sz="half" idx="10"/>
          </p:nvPr>
        </p:nvSpPr>
        <p:spPr/>
        <p:txBody>
          <a:bodyPr/>
          <a:lstStyle/>
          <a:p>
            <a:fld id="{EDE66BA3-84AF-4AA6-B56F-6BACE087A8B4}" type="datetimeFigureOut">
              <a:rPr lang="zh-CN" altLang="en-US" smtClean="0"/>
              <a:t>2024/5/26</a:t>
            </a:fld>
            <a:endParaRPr lang="zh-CN" altLang="en-US"/>
          </a:p>
        </p:txBody>
      </p:sp>
      <p:sp>
        <p:nvSpPr>
          <p:cNvPr id="5" name="页脚占位符 4">
            <a:extLst>
              <a:ext uri="{FF2B5EF4-FFF2-40B4-BE49-F238E27FC236}">
                <a16:creationId xmlns:a16="http://schemas.microsoft.com/office/drawing/2014/main" id="{74D839D4-CE41-F74F-4199-BE37823DEA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BB5D87-CDF2-B5B6-25EF-22E5843F9D8A}"/>
              </a:ext>
            </a:extLst>
          </p:cNvPr>
          <p:cNvSpPr>
            <a:spLocks noGrp="1"/>
          </p:cNvSpPr>
          <p:nvPr>
            <p:ph type="sldNum" sz="quarter" idx="12"/>
          </p:nvPr>
        </p:nvSpPr>
        <p:spPr/>
        <p:txBody>
          <a:body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138008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10913-7FF1-A048-E0DE-50E840CC323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A21696D-A4E5-4303-579C-005B1326394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0D468D-6003-6D38-8B2E-14C09AA381A0}"/>
              </a:ext>
            </a:extLst>
          </p:cNvPr>
          <p:cNvSpPr>
            <a:spLocks noGrp="1"/>
          </p:cNvSpPr>
          <p:nvPr>
            <p:ph type="dt" sz="half" idx="10"/>
          </p:nvPr>
        </p:nvSpPr>
        <p:spPr/>
        <p:txBody>
          <a:bodyPr/>
          <a:lstStyle/>
          <a:p>
            <a:fld id="{EDE66BA3-84AF-4AA6-B56F-6BACE087A8B4}" type="datetimeFigureOut">
              <a:rPr lang="zh-CN" altLang="en-US" smtClean="0"/>
              <a:t>2024/5/26</a:t>
            </a:fld>
            <a:endParaRPr lang="zh-CN" altLang="en-US"/>
          </a:p>
        </p:txBody>
      </p:sp>
      <p:sp>
        <p:nvSpPr>
          <p:cNvPr id="5" name="页脚占位符 4">
            <a:extLst>
              <a:ext uri="{FF2B5EF4-FFF2-40B4-BE49-F238E27FC236}">
                <a16:creationId xmlns:a16="http://schemas.microsoft.com/office/drawing/2014/main" id="{8BCB3E52-F87A-C537-FB8C-15007C7DCC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2B748E-1325-48CF-1D47-A5F8A4AC3529}"/>
              </a:ext>
            </a:extLst>
          </p:cNvPr>
          <p:cNvSpPr>
            <a:spLocks noGrp="1"/>
          </p:cNvSpPr>
          <p:nvPr>
            <p:ph type="sldNum" sz="quarter" idx="12"/>
          </p:nvPr>
        </p:nvSpPr>
        <p:spPr/>
        <p:txBody>
          <a:body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3054564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E7F0996-E6E1-2719-8ECE-5CED77C6C1C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5A22F4-58C5-9ABE-E2D7-87EE96A855B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5E09CB-87BE-6F21-09C3-3EB3989C4F36}"/>
              </a:ext>
            </a:extLst>
          </p:cNvPr>
          <p:cNvSpPr>
            <a:spLocks noGrp="1"/>
          </p:cNvSpPr>
          <p:nvPr>
            <p:ph type="dt" sz="half" idx="10"/>
          </p:nvPr>
        </p:nvSpPr>
        <p:spPr/>
        <p:txBody>
          <a:bodyPr/>
          <a:lstStyle/>
          <a:p>
            <a:fld id="{EDE66BA3-84AF-4AA6-B56F-6BACE087A8B4}" type="datetimeFigureOut">
              <a:rPr lang="zh-CN" altLang="en-US" smtClean="0"/>
              <a:t>2024/5/26</a:t>
            </a:fld>
            <a:endParaRPr lang="zh-CN" altLang="en-US"/>
          </a:p>
        </p:txBody>
      </p:sp>
      <p:sp>
        <p:nvSpPr>
          <p:cNvPr id="5" name="页脚占位符 4">
            <a:extLst>
              <a:ext uri="{FF2B5EF4-FFF2-40B4-BE49-F238E27FC236}">
                <a16:creationId xmlns:a16="http://schemas.microsoft.com/office/drawing/2014/main" id="{A2A6697E-AE63-FD14-E2D2-44E797AEF7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11B82F-CFA3-1BEB-FEC4-2D478DCC5E8B}"/>
              </a:ext>
            </a:extLst>
          </p:cNvPr>
          <p:cNvSpPr>
            <a:spLocks noGrp="1"/>
          </p:cNvSpPr>
          <p:nvPr>
            <p:ph type="sldNum" sz="quarter" idx="12"/>
          </p:nvPr>
        </p:nvSpPr>
        <p:spPr/>
        <p:txBody>
          <a:body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3975609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5C260-0258-E8F1-201B-3B73FBA623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8C11E7-A2B9-E014-A001-AEB999E76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9D2408-1D39-94FF-ECBF-9A3A8F7E833F}"/>
              </a:ext>
            </a:extLst>
          </p:cNvPr>
          <p:cNvSpPr>
            <a:spLocks noGrp="1"/>
          </p:cNvSpPr>
          <p:nvPr>
            <p:ph type="dt" sz="half" idx="10"/>
          </p:nvPr>
        </p:nvSpPr>
        <p:spPr/>
        <p:txBody>
          <a:bodyPr/>
          <a:lstStyle/>
          <a:p>
            <a:fld id="{EDE66BA3-84AF-4AA6-B56F-6BACE087A8B4}" type="datetimeFigureOut">
              <a:rPr lang="zh-CN" altLang="en-US" smtClean="0"/>
              <a:t>2024/5/26</a:t>
            </a:fld>
            <a:endParaRPr lang="zh-CN" altLang="en-US"/>
          </a:p>
        </p:txBody>
      </p:sp>
      <p:sp>
        <p:nvSpPr>
          <p:cNvPr id="5" name="页脚占位符 4">
            <a:extLst>
              <a:ext uri="{FF2B5EF4-FFF2-40B4-BE49-F238E27FC236}">
                <a16:creationId xmlns:a16="http://schemas.microsoft.com/office/drawing/2014/main" id="{D7DFFC4F-34E2-4E52-7FF5-C3DD56C012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1B0316-10A3-06C4-8EB8-B127F6723464}"/>
              </a:ext>
            </a:extLst>
          </p:cNvPr>
          <p:cNvSpPr>
            <a:spLocks noGrp="1"/>
          </p:cNvSpPr>
          <p:nvPr>
            <p:ph type="sldNum" sz="quarter" idx="12"/>
          </p:nvPr>
        </p:nvSpPr>
        <p:spPr/>
        <p:txBody>
          <a:body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1320958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96F3F-229A-FA9B-EC1E-5B7B6263C8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4BF4CC0-8B5D-D7DD-F8A4-A389FEB39A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61311A6-79F9-FC4E-5003-5E5DBFA29AA1}"/>
              </a:ext>
            </a:extLst>
          </p:cNvPr>
          <p:cNvSpPr>
            <a:spLocks noGrp="1"/>
          </p:cNvSpPr>
          <p:nvPr>
            <p:ph type="dt" sz="half" idx="10"/>
          </p:nvPr>
        </p:nvSpPr>
        <p:spPr/>
        <p:txBody>
          <a:bodyPr/>
          <a:lstStyle/>
          <a:p>
            <a:fld id="{EDE66BA3-84AF-4AA6-B56F-6BACE087A8B4}" type="datetimeFigureOut">
              <a:rPr lang="zh-CN" altLang="en-US" smtClean="0"/>
              <a:t>2024/5/26</a:t>
            </a:fld>
            <a:endParaRPr lang="zh-CN" altLang="en-US"/>
          </a:p>
        </p:txBody>
      </p:sp>
      <p:sp>
        <p:nvSpPr>
          <p:cNvPr id="5" name="页脚占位符 4">
            <a:extLst>
              <a:ext uri="{FF2B5EF4-FFF2-40B4-BE49-F238E27FC236}">
                <a16:creationId xmlns:a16="http://schemas.microsoft.com/office/drawing/2014/main" id="{543AC689-3AEB-2F41-9BD1-B51A25D855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2BC613-5B30-5DD6-0B03-9B6743147E09}"/>
              </a:ext>
            </a:extLst>
          </p:cNvPr>
          <p:cNvSpPr>
            <a:spLocks noGrp="1"/>
          </p:cNvSpPr>
          <p:nvPr>
            <p:ph type="sldNum" sz="quarter" idx="12"/>
          </p:nvPr>
        </p:nvSpPr>
        <p:spPr/>
        <p:txBody>
          <a:body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1186344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13B65-5D17-A64C-D767-7464381A02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196ED5-2C48-3629-F784-271C8156440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A4C48FF-211A-CACD-E74D-142D8799BEC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7ADC5C-A07A-13F9-E6D4-0F5FB579ED36}"/>
              </a:ext>
            </a:extLst>
          </p:cNvPr>
          <p:cNvSpPr>
            <a:spLocks noGrp="1"/>
          </p:cNvSpPr>
          <p:nvPr>
            <p:ph type="dt" sz="half" idx="10"/>
          </p:nvPr>
        </p:nvSpPr>
        <p:spPr/>
        <p:txBody>
          <a:bodyPr/>
          <a:lstStyle/>
          <a:p>
            <a:fld id="{EDE66BA3-84AF-4AA6-B56F-6BACE087A8B4}" type="datetimeFigureOut">
              <a:rPr lang="zh-CN" altLang="en-US" smtClean="0"/>
              <a:t>2024/5/26</a:t>
            </a:fld>
            <a:endParaRPr lang="zh-CN" altLang="en-US"/>
          </a:p>
        </p:txBody>
      </p:sp>
      <p:sp>
        <p:nvSpPr>
          <p:cNvPr id="6" name="页脚占位符 5">
            <a:extLst>
              <a:ext uri="{FF2B5EF4-FFF2-40B4-BE49-F238E27FC236}">
                <a16:creationId xmlns:a16="http://schemas.microsoft.com/office/drawing/2014/main" id="{542EB65C-7B5A-C91C-39E4-CF6F120845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0F4693-71F4-1B11-43AE-72F77E45FAEF}"/>
              </a:ext>
            </a:extLst>
          </p:cNvPr>
          <p:cNvSpPr>
            <a:spLocks noGrp="1"/>
          </p:cNvSpPr>
          <p:nvPr>
            <p:ph type="sldNum" sz="quarter" idx="12"/>
          </p:nvPr>
        </p:nvSpPr>
        <p:spPr/>
        <p:txBody>
          <a:body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93234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42749-3322-F569-08AA-A42F4A4D624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894572-88CA-C2C0-FC5F-E2B322321C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3B813-30C0-1B2A-8E5C-780720F7DB9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A4DB1AC-FC65-4122-784C-2F45B6975B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4C0870F-01B5-763C-3C57-40B5E28A2D0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1CF01BA-8F3D-24C2-CE71-8C39DBDCD488}"/>
              </a:ext>
            </a:extLst>
          </p:cNvPr>
          <p:cNvSpPr>
            <a:spLocks noGrp="1"/>
          </p:cNvSpPr>
          <p:nvPr>
            <p:ph type="dt" sz="half" idx="10"/>
          </p:nvPr>
        </p:nvSpPr>
        <p:spPr/>
        <p:txBody>
          <a:bodyPr/>
          <a:lstStyle/>
          <a:p>
            <a:fld id="{EDE66BA3-84AF-4AA6-B56F-6BACE087A8B4}" type="datetimeFigureOut">
              <a:rPr lang="zh-CN" altLang="en-US" smtClean="0"/>
              <a:t>2024/5/26</a:t>
            </a:fld>
            <a:endParaRPr lang="zh-CN" altLang="en-US"/>
          </a:p>
        </p:txBody>
      </p:sp>
      <p:sp>
        <p:nvSpPr>
          <p:cNvPr id="8" name="页脚占位符 7">
            <a:extLst>
              <a:ext uri="{FF2B5EF4-FFF2-40B4-BE49-F238E27FC236}">
                <a16:creationId xmlns:a16="http://schemas.microsoft.com/office/drawing/2014/main" id="{F32C972C-DDBD-A67A-0E5F-3137DC205A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E898F1A-D041-2D55-5A66-DBA20456EC5D}"/>
              </a:ext>
            </a:extLst>
          </p:cNvPr>
          <p:cNvSpPr>
            <a:spLocks noGrp="1"/>
          </p:cNvSpPr>
          <p:nvPr>
            <p:ph type="sldNum" sz="quarter" idx="12"/>
          </p:nvPr>
        </p:nvSpPr>
        <p:spPr/>
        <p:txBody>
          <a:body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1402917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10B80-9F1E-B56F-5887-9DD11804E1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36CBDD4-C258-953E-9DC9-D528DC2CC39C}"/>
              </a:ext>
            </a:extLst>
          </p:cNvPr>
          <p:cNvSpPr>
            <a:spLocks noGrp="1"/>
          </p:cNvSpPr>
          <p:nvPr>
            <p:ph type="dt" sz="half" idx="10"/>
          </p:nvPr>
        </p:nvSpPr>
        <p:spPr/>
        <p:txBody>
          <a:bodyPr/>
          <a:lstStyle/>
          <a:p>
            <a:fld id="{EDE66BA3-84AF-4AA6-B56F-6BACE087A8B4}" type="datetimeFigureOut">
              <a:rPr lang="zh-CN" altLang="en-US" smtClean="0"/>
              <a:t>2024/5/26</a:t>
            </a:fld>
            <a:endParaRPr lang="zh-CN" altLang="en-US"/>
          </a:p>
        </p:txBody>
      </p:sp>
      <p:sp>
        <p:nvSpPr>
          <p:cNvPr id="4" name="页脚占位符 3">
            <a:extLst>
              <a:ext uri="{FF2B5EF4-FFF2-40B4-BE49-F238E27FC236}">
                <a16:creationId xmlns:a16="http://schemas.microsoft.com/office/drawing/2014/main" id="{B7D13766-A468-9D19-61EB-4F1F0E65163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B66B533-DC54-687F-428B-F89E1C7BB9A5}"/>
              </a:ext>
            </a:extLst>
          </p:cNvPr>
          <p:cNvSpPr>
            <a:spLocks noGrp="1"/>
          </p:cNvSpPr>
          <p:nvPr>
            <p:ph type="sldNum" sz="quarter" idx="12"/>
          </p:nvPr>
        </p:nvSpPr>
        <p:spPr/>
        <p:txBody>
          <a:body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3721809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677093-2289-FE76-C1C8-BAB4BFF76FDE}"/>
              </a:ext>
            </a:extLst>
          </p:cNvPr>
          <p:cNvSpPr>
            <a:spLocks noGrp="1"/>
          </p:cNvSpPr>
          <p:nvPr>
            <p:ph type="dt" sz="half" idx="10"/>
          </p:nvPr>
        </p:nvSpPr>
        <p:spPr/>
        <p:txBody>
          <a:bodyPr/>
          <a:lstStyle/>
          <a:p>
            <a:fld id="{EDE66BA3-84AF-4AA6-B56F-6BACE087A8B4}" type="datetimeFigureOut">
              <a:rPr lang="zh-CN" altLang="en-US" smtClean="0"/>
              <a:t>2024/5/26</a:t>
            </a:fld>
            <a:endParaRPr lang="zh-CN" altLang="en-US"/>
          </a:p>
        </p:txBody>
      </p:sp>
      <p:sp>
        <p:nvSpPr>
          <p:cNvPr id="3" name="页脚占位符 2">
            <a:extLst>
              <a:ext uri="{FF2B5EF4-FFF2-40B4-BE49-F238E27FC236}">
                <a16:creationId xmlns:a16="http://schemas.microsoft.com/office/drawing/2014/main" id="{2C81820C-AFB1-E21D-215A-D5D5B0055EC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EB313B-D23F-6590-1C3B-7EBEC0B848BB}"/>
              </a:ext>
            </a:extLst>
          </p:cNvPr>
          <p:cNvSpPr>
            <a:spLocks noGrp="1"/>
          </p:cNvSpPr>
          <p:nvPr>
            <p:ph type="sldNum" sz="quarter" idx="12"/>
          </p:nvPr>
        </p:nvSpPr>
        <p:spPr/>
        <p:txBody>
          <a:body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2179887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8B168-CA93-0C31-E811-6F6FAA89A1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3A3F5F7-B9E5-553C-01CC-C431C3B28B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BAFE2E1-7AE0-81FB-B538-414A9FEEC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F774EA-5405-CE07-39EF-A150BB966478}"/>
              </a:ext>
            </a:extLst>
          </p:cNvPr>
          <p:cNvSpPr>
            <a:spLocks noGrp="1"/>
          </p:cNvSpPr>
          <p:nvPr>
            <p:ph type="dt" sz="half" idx="10"/>
          </p:nvPr>
        </p:nvSpPr>
        <p:spPr/>
        <p:txBody>
          <a:bodyPr/>
          <a:lstStyle/>
          <a:p>
            <a:fld id="{EDE66BA3-84AF-4AA6-B56F-6BACE087A8B4}" type="datetimeFigureOut">
              <a:rPr lang="zh-CN" altLang="en-US" smtClean="0"/>
              <a:t>2024/5/26</a:t>
            </a:fld>
            <a:endParaRPr lang="zh-CN" altLang="en-US"/>
          </a:p>
        </p:txBody>
      </p:sp>
      <p:sp>
        <p:nvSpPr>
          <p:cNvPr id="6" name="页脚占位符 5">
            <a:extLst>
              <a:ext uri="{FF2B5EF4-FFF2-40B4-BE49-F238E27FC236}">
                <a16:creationId xmlns:a16="http://schemas.microsoft.com/office/drawing/2014/main" id="{3082C576-3065-A931-1E59-995CE4B28C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6A7CCD-D238-B09A-D2D1-DDB9E5F8D732}"/>
              </a:ext>
            </a:extLst>
          </p:cNvPr>
          <p:cNvSpPr>
            <a:spLocks noGrp="1"/>
          </p:cNvSpPr>
          <p:nvPr>
            <p:ph type="sldNum" sz="quarter" idx="12"/>
          </p:nvPr>
        </p:nvSpPr>
        <p:spPr/>
        <p:txBody>
          <a:body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58467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B226F-89B6-2F4A-58D1-4F89CCBA5E4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92637EB-E53F-7A44-F3EB-4D86A82884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BF76BF9-D82E-0FCA-90ED-2C50B75BF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89BB130-9802-C773-87B1-887BE8350D5A}"/>
              </a:ext>
            </a:extLst>
          </p:cNvPr>
          <p:cNvSpPr>
            <a:spLocks noGrp="1"/>
          </p:cNvSpPr>
          <p:nvPr>
            <p:ph type="dt" sz="half" idx="10"/>
          </p:nvPr>
        </p:nvSpPr>
        <p:spPr/>
        <p:txBody>
          <a:bodyPr/>
          <a:lstStyle/>
          <a:p>
            <a:fld id="{EDE66BA3-84AF-4AA6-B56F-6BACE087A8B4}" type="datetimeFigureOut">
              <a:rPr lang="zh-CN" altLang="en-US" smtClean="0"/>
              <a:t>2024/5/26</a:t>
            </a:fld>
            <a:endParaRPr lang="zh-CN" altLang="en-US"/>
          </a:p>
        </p:txBody>
      </p:sp>
      <p:sp>
        <p:nvSpPr>
          <p:cNvPr id="6" name="页脚占位符 5">
            <a:extLst>
              <a:ext uri="{FF2B5EF4-FFF2-40B4-BE49-F238E27FC236}">
                <a16:creationId xmlns:a16="http://schemas.microsoft.com/office/drawing/2014/main" id="{3F062B42-2F48-EDE3-5B13-CBE33D3C44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9AC250-2A3A-646F-75CE-03FB90C1704A}"/>
              </a:ext>
            </a:extLst>
          </p:cNvPr>
          <p:cNvSpPr>
            <a:spLocks noGrp="1"/>
          </p:cNvSpPr>
          <p:nvPr>
            <p:ph type="sldNum" sz="quarter" idx="12"/>
          </p:nvPr>
        </p:nvSpPr>
        <p:spPr/>
        <p:txBody>
          <a:body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2225442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A990001-DFBB-F3F0-D1B1-DAD93D6C7D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5F1176C-B2A4-1A14-3775-6EF8106CF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4E8B16-D422-E541-ED28-D30F6C622D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E66BA3-84AF-4AA6-B56F-6BACE087A8B4}" type="datetimeFigureOut">
              <a:rPr lang="zh-CN" altLang="en-US" smtClean="0"/>
              <a:t>2024/5/26</a:t>
            </a:fld>
            <a:endParaRPr lang="zh-CN" altLang="en-US"/>
          </a:p>
        </p:txBody>
      </p:sp>
      <p:sp>
        <p:nvSpPr>
          <p:cNvPr id="5" name="页脚占位符 4">
            <a:extLst>
              <a:ext uri="{FF2B5EF4-FFF2-40B4-BE49-F238E27FC236}">
                <a16:creationId xmlns:a16="http://schemas.microsoft.com/office/drawing/2014/main" id="{1D7B3E37-05F5-5D43-7839-3FFE0329A1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E1A90CB-96FC-71CA-8B37-2F69D53C7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7FCE42-8E81-4F28-95C9-01F2D1F8908A}" type="slidenum">
              <a:rPr lang="zh-CN" altLang="en-US" smtClean="0"/>
              <a:t>‹#›</a:t>
            </a:fld>
            <a:endParaRPr lang="zh-CN" altLang="en-US"/>
          </a:p>
        </p:txBody>
      </p:sp>
    </p:spTree>
    <p:extLst>
      <p:ext uri="{BB962C8B-B14F-4D97-AF65-F5344CB8AC3E}">
        <p14:creationId xmlns:p14="http://schemas.microsoft.com/office/powerpoint/2010/main" val="3049158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58E70-9E02-5BEA-A9E9-29C03FED83C4}"/>
              </a:ext>
            </a:extLst>
          </p:cNvPr>
          <p:cNvSpPr>
            <a:spLocks noGrp="1"/>
          </p:cNvSpPr>
          <p:nvPr>
            <p:ph type="ctrTitle"/>
          </p:nvPr>
        </p:nvSpPr>
        <p:spPr>
          <a:xfrm>
            <a:off x="1135930" y="1122363"/>
            <a:ext cx="9920140" cy="2387600"/>
          </a:xfrm>
        </p:spPr>
        <p:txBody>
          <a:bodyPr/>
          <a:lstStyle/>
          <a:p>
            <a:r>
              <a:rPr lang="en-US" altLang="zh-CN" dirty="0"/>
              <a:t>CryoEM and phase separation</a:t>
            </a:r>
            <a:endParaRPr lang="zh-CN" altLang="en-US" dirty="0"/>
          </a:p>
        </p:txBody>
      </p:sp>
      <p:sp>
        <p:nvSpPr>
          <p:cNvPr id="3" name="副标题 2">
            <a:extLst>
              <a:ext uri="{FF2B5EF4-FFF2-40B4-BE49-F238E27FC236}">
                <a16:creationId xmlns:a16="http://schemas.microsoft.com/office/drawing/2014/main" id="{6066C3C3-66BF-1C7D-CADD-A3B150E95DE0}"/>
              </a:ext>
            </a:extLst>
          </p:cNvPr>
          <p:cNvSpPr>
            <a:spLocks noGrp="1"/>
          </p:cNvSpPr>
          <p:nvPr>
            <p:ph type="subTitle" idx="1"/>
          </p:nvPr>
        </p:nvSpPr>
        <p:spPr/>
        <p:txBody>
          <a:bodyPr>
            <a:normAutofit/>
          </a:bodyPr>
          <a:lstStyle/>
          <a:p>
            <a:r>
              <a:rPr lang="en-US" altLang="zh-CN" sz="2800" dirty="0"/>
              <a:t>The structural basis of Rubisco phase separation </a:t>
            </a:r>
          </a:p>
          <a:p>
            <a:r>
              <a:rPr lang="en-US" altLang="zh-CN" sz="2800" dirty="0"/>
              <a:t>in the pyrenoid</a:t>
            </a:r>
            <a:endParaRPr lang="zh-CN" altLang="en-US" sz="2800" dirty="0"/>
          </a:p>
        </p:txBody>
      </p:sp>
    </p:spTree>
    <p:extLst>
      <p:ext uri="{BB962C8B-B14F-4D97-AF65-F5344CB8AC3E}">
        <p14:creationId xmlns:p14="http://schemas.microsoft.com/office/powerpoint/2010/main" val="1214182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3" name="副标题 2">
            <a:extLst>
              <a:ext uri="{FF2B5EF4-FFF2-40B4-BE49-F238E27FC236}">
                <a16:creationId xmlns:a16="http://schemas.microsoft.com/office/drawing/2014/main" id="{DA541C7B-F1C0-CEF0-F5DC-DE12F9B58198}"/>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EPYC1 binds to Rubisco small subunits</a:t>
            </a:r>
            <a:endParaRPr lang="zh-CN" altLang="en-US" sz="2400" dirty="0">
              <a:solidFill>
                <a:srgbClr val="1509FF"/>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6B1D388E-F34D-A3FD-CA2B-A074A8A16224}"/>
              </a:ext>
            </a:extLst>
          </p:cNvPr>
          <p:cNvPicPr>
            <a:picLocks noChangeAspect="1"/>
          </p:cNvPicPr>
          <p:nvPr/>
        </p:nvPicPr>
        <p:blipFill>
          <a:blip r:embed="rId2"/>
          <a:stretch>
            <a:fillRect/>
          </a:stretch>
        </p:blipFill>
        <p:spPr>
          <a:xfrm>
            <a:off x="625197" y="1070257"/>
            <a:ext cx="5134692" cy="5315692"/>
          </a:xfrm>
          <a:prstGeom prst="rect">
            <a:avLst/>
          </a:prstGeom>
        </p:spPr>
      </p:pic>
      <p:pic>
        <p:nvPicPr>
          <p:cNvPr id="7" name="图片 6">
            <a:extLst>
              <a:ext uri="{FF2B5EF4-FFF2-40B4-BE49-F238E27FC236}">
                <a16:creationId xmlns:a16="http://schemas.microsoft.com/office/drawing/2014/main" id="{5CAD271F-30D7-903C-AFE1-6E25C30594D4}"/>
              </a:ext>
            </a:extLst>
          </p:cNvPr>
          <p:cNvPicPr>
            <a:picLocks noChangeAspect="1"/>
          </p:cNvPicPr>
          <p:nvPr/>
        </p:nvPicPr>
        <p:blipFill>
          <a:blip r:embed="rId3"/>
          <a:stretch>
            <a:fillRect/>
          </a:stretch>
        </p:blipFill>
        <p:spPr>
          <a:xfrm>
            <a:off x="5849412" y="1112480"/>
            <a:ext cx="5924719" cy="5565645"/>
          </a:xfrm>
          <a:prstGeom prst="rect">
            <a:avLst/>
          </a:prstGeom>
        </p:spPr>
      </p:pic>
    </p:spTree>
    <p:extLst>
      <p:ext uri="{BB962C8B-B14F-4D97-AF65-F5344CB8AC3E}">
        <p14:creationId xmlns:p14="http://schemas.microsoft.com/office/powerpoint/2010/main" val="241030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2" name="副标题 2">
            <a:extLst>
              <a:ext uri="{FF2B5EF4-FFF2-40B4-BE49-F238E27FC236}">
                <a16:creationId xmlns:a16="http://schemas.microsoft.com/office/drawing/2014/main" id="{803B1F81-1E17-C391-2FAF-D0CF0C7819BA}"/>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Binding and phase separation require interface residues</a:t>
            </a:r>
            <a:endParaRPr lang="zh-CN" altLang="en-US" sz="2400" dirty="0">
              <a:solidFill>
                <a:srgbClr val="1509FF"/>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008C2AAD-A30B-978F-F82E-9AAFAD5CA0C0}"/>
              </a:ext>
            </a:extLst>
          </p:cNvPr>
          <p:cNvPicPr>
            <a:picLocks noChangeAspect="1"/>
          </p:cNvPicPr>
          <p:nvPr/>
        </p:nvPicPr>
        <p:blipFill>
          <a:blip r:embed="rId2"/>
          <a:stretch>
            <a:fillRect/>
          </a:stretch>
        </p:blipFill>
        <p:spPr>
          <a:xfrm>
            <a:off x="385576" y="1357008"/>
            <a:ext cx="4086795" cy="5048955"/>
          </a:xfrm>
          <a:prstGeom prst="rect">
            <a:avLst/>
          </a:prstGeom>
        </p:spPr>
      </p:pic>
      <p:pic>
        <p:nvPicPr>
          <p:cNvPr id="6" name="图片 5">
            <a:extLst>
              <a:ext uri="{FF2B5EF4-FFF2-40B4-BE49-F238E27FC236}">
                <a16:creationId xmlns:a16="http://schemas.microsoft.com/office/drawing/2014/main" id="{4DE6F394-6C87-836D-1361-274A71405122}"/>
              </a:ext>
            </a:extLst>
          </p:cNvPr>
          <p:cNvPicPr>
            <a:picLocks noChangeAspect="1"/>
          </p:cNvPicPr>
          <p:nvPr/>
        </p:nvPicPr>
        <p:blipFill rotWithShape="1">
          <a:blip r:embed="rId3"/>
          <a:srcRect r="6381"/>
          <a:stretch/>
        </p:blipFill>
        <p:spPr>
          <a:xfrm>
            <a:off x="4472371" y="1357008"/>
            <a:ext cx="7375511" cy="5191850"/>
          </a:xfrm>
          <a:prstGeom prst="rect">
            <a:avLst/>
          </a:prstGeom>
        </p:spPr>
      </p:pic>
    </p:spTree>
    <p:extLst>
      <p:ext uri="{BB962C8B-B14F-4D97-AF65-F5344CB8AC3E}">
        <p14:creationId xmlns:p14="http://schemas.microsoft.com/office/powerpoint/2010/main" val="364461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pic>
        <p:nvPicPr>
          <p:cNvPr id="5" name="图片 4">
            <a:extLst>
              <a:ext uri="{FF2B5EF4-FFF2-40B4-BE49-F238E27FC236}">
                <a16:creationId xmlns:a16="http://schemas.microsoft.com/office/drawing/2014/main" id="{6E3C6DC0-5BDA-410A-EE16-BA0C46610CDE}"/>
              </a:ext>
            </a:extLst>
          </p:cNvPr>
          <p:cNvPicPr>
            <a:picLocks noChangeAspect="1"/>
          </p:cNvPicPr>
          <p:nvPr/>
        </p:nvPicPr>
        <p:blipFill>
          <a:blip r:embed="rId2"/>
          <a:stretch>
            <a:fillRect/>
          </a:stretch>
        </p:blipFill>
        <p:spPr>
          <a:xfrm>
            <a:off x="1117489" y="1096065"/>
            <a:ext cx="9957022" cy="5529703"/>
          </a:xfrm>
          <a:prstGeom prst="rect">
            <a:avLst/>
          </a:prstGeom>
        </p:spPr>
      </p:pic>
      <p:sp>
        <p:nvSpPr>
          <p:cNvPr id="6" name="副标题 2">
            <a:extLst>
              <a:ext uri="{FF2B5EF4-FFF2-40B4-BE49-F238E27FC236}">
                <a16:creationId xmlns:a16="http://schemas.microsoft.com/office/drawing/2014/main" id="{D769E414-10CD-9D68-DA9E-79F85F53F7ED}"/>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altLang="zh-CN" sz="2400" dirty="0">
                <a:solidFill>
                  <a:srgbClr val="1509FF"/>
                </a:solidFill>
                <a:latin typeface="Arial" panose="020B0604020202020204" pitchFamily="34" charset="0"/>
                <a:cs typeface="Arial" panose="020B0604020202020204" pitchFamily="34" charset="0"/>
              </a:rPr>
              <a:t>Pyrenoid matrix formation requires interface residues</a:t>
            </a:r>
            <a:endParaRPr lang="zh-CN" altLang="en-US" sz="2400" dirty="0">
              <a:solidFill>
                <a:srgbClr val="1509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4453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pic>
        <p:nvPicPr>
          <p:cNvPr id="3" name="图片 2">
            <a:extLst>
              <a:ext uri="{FF2B5EF4-FFF2-40B4-BE49-F238E27FC236}">
                <a16:creationId xmlns:a16="http://schemas.microsoft.com/office/drawing/2014/main" id="{F88C6130-F460-60C2-0248-4F88B4B521B7}"/>
              </a:ext>
            </a:extLst>
          </p:cNvPr>
          <p:cNvPicPr>
            <a:picLocks noChangeAspect="1"/>
          </p:cNvPicPr>
          <p:nvPr/>
        </p:nvPicPr>
        <p:blipFill>
          <a:blip r:embed="rId2"/>
          <a:stretch>
            <a:fillRect/>
          </a:stretch>
        </p:blipFill>
        <p:spPr>
          <a:xfrm>
            <a:off x="3524026" y="1439206"/>
            <a:ext cx="5143946" cy="5090601"/>
          </a:xfrm>
          <a:prstGeom prst="rect">
            <a:avLst/>
          </a:prstGeom>
        </p:spPr>
      </p:pic>
      <p:sp>
        <p:nvSpPr>
          <p:cNvPr id="4" name="副标题 2">
            <a:extLst>
              <a:ext uri="{FF2B5EF4-FFF2-40B4-BE49-F238E27FC236}">
                <a16:creationId xmlns:a16="http://schemas.microsoft.com/office/drawing/2014/main" id="{AAAABE09-9AED-86BB-2377-5F9B967A89B9}"/>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altLang="zh-CN" sz="2400" dirty="0">
                <a:solidFill>
                  <a:srgbClr val="1509FF"/>
                </a:solidFill>
                <a:latin typeface="Arial" panose="020B0604020202020204" pitchFamily="34" charset="0"/>
                <a:cs typeface="Arial" panose="020B0604020202020204" pitchFamily="34" charset="0"/>
              </a:rPr>
              <a:t>Pyrenoid matrix formation requires interface residues</a:t>
            </a:r>
            <a:endParaRPr lang="zh-CN" altLang="en-US" sz="2400" dirty="0">
              <a:solidFill>
                <a:srgbClr val="1509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765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6" name="副标题 2">
            <a:extLst>
              <a:ext uri="{FF2B5EF4-FFF2-40B4-BE49-F238E27FC236}">
                <a16:creationId xmlns:a16="http://schemas.microsoft.com/office/drawing/2014/main" id="{D769E414-10CD-9D68-DA9E-79F85F53F7ED}"/>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Limitation</a:t>
            </a:r>
            <a:endParaRPr lang="zh-CN" altLang="en-US" sz="2400" dirty="0">
              <a:solidFill>
                <a:srgbClr val="1509FF"/>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E1484D6-64FD-0E38-6AD3-CF7885D391A4}"/>
              </a:ext>
            </a:extLst>
          </p:cNvPr>
          <p:cNvPicPr>
            <a:picLocks noChangeAspect="1"/>
          </p:cNvPicPr>
          <p:nvPr/>
        </p:nvPicPr>
        <p:blipFill>
          <a:blip r:embed="rId2"/>
          <a:stretch>
            <a:fillRect/>
          </a:stretch>
        </p:blipFill>
        <p:spPr>
          <a:xfrm>
            <a:off x="2256569" y="2208784"/>
            <a:ext cx="3488602" cy="2912397"/>
          </a:xfrm>
          <a:prstGeom prst="rect">
            <a:avLst/>
          </a:prstGeom>
        </p:spPr>
      </p:pic>
      <p:sp>
        <p:nvSpPr>
          <p:cNvPr id="10" name="文本框 9">
            <a:extLst>
              <a:ext uri="{FF2B5EF4-FFF2-40B4-BE49-F238E27FC236}">
                <a16:creationId xmlns:a16="http://schemas.microsoft.com/office/drawing/2014/main" id="{04A69BD3-ADB1-30B9-4CB5-4FEF7F77555D}"/>
              </a:ext>
            </a:extLst>
          </p:cNvPr>
          <p:cNvSpPr txBox="1"/>
          <p:nvPr/>
        </p:nvSpPr>
        <p:spPr>
          <a:xfrm>
            <a:off x="7004483" y="2822060"/>
            <a:ext cx="3302492" cy="1685846"/>
          </a:xfrm>
          <a:prstGeom prst="rect">
            <a:avLst/>
          </a:prstGeom>
          <a:noFill/>
        </p:spPr>
        <p:txBody>
          <a:bodyPr wrap="square">
            <a:spAutoFit/>
          </a:bodyPr>
          <a:lstStyle/>
          <a:p>
            <a:pPr>
              <a:lnSpc>
                <a:spcPct val="150000"/>
              </a:lnSpc>
            </a:pPr>
            <a:r>
              <a:rPr lang="en-US" altLang="zh-CN" sz="2400" dirty="0">
                <a:latin typeface="Arial" panose="020B0604020202020204" pitchFamily="34" charset="0"/>
                <a:cs typeface="Arial" panose="020B0604020202020204" pitchFamily="34" charset="0"/>
              </a:rPr>
              <a:t>Dynamic nature</a:t>
            </a:r>
          </a:p>
          <a:p>
            <a:pPr>
              <a:lnSpc>
                <a:spcPct val="150000"/>
              </a:lnSpc>
            </a:pPr>
            <a:r>
              <a:rPr lang="en-US" altLang="zh-CN" sz="2400" dirty="0">
                <a:latin typeface="Arial" panose="020B0604020202020204" pitchFamily="34" charset="0"/>
                <a:cs typeface="Arial" panose="020B0604020202020204" pitchFamily="34" charset="0"/>
              </a:rPr>
              <a:t>Low contrast</a:t>
            </a:r>
          </a:p>
          <a:p>
            <a:pPr>
              <a:lnSpc>
                <a:spcPct val="150000"/>
              </a:lnSpc>
            </a:pPr>
            <a:r>
              <a:rPr lang="en-US" altLang="zh-CN" sz="2400" dirty="0">
                <a:latin typeface="Arial" panose="020B0604020202020204" pitchFamily="34" charset="0"/>
                <a:cs typeface="Arial" panose="020B0604020202020204" pitchFamily="34" charset="0"/>
              </a:rPr>
              <a:t>Sample homogeneity</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634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9" name="副标题 2">
            <a:extLst>
              <a:ext uri="{FF2B5EF4-FFF2-40B4-BE49-F238E27FC236}">
                <a16:creationId xmlns:a16="http://schemas.microsoft.com/office/drawing/2014/main" id="{815BBA3D-9191-9B68-5136-E7873AEB55D9}"/>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Dynamic nature</a:t>
            </a:r>
          </a:p>
        </p:txBody>
      </p:sp>
      <p:pic>
        <p:nvPicPr>
          <p:cNvPr id="3" name="图片 2">
            <a:extLst>
              <a:ext uri="{FF2B5EF4-FFF2-40B4-BE49-F238E27FC236}">
                <a16:creationId xmlns:a16="http://schemas.microsoft.com/office/drawing/2014/main" id="{7891F97F-5939-15FC-82A1-E5EF3446CBC8}"/>
              </a:ext>
            </a:extLst>
          </p:cNvPr>
          <p:cNvPicPr>
            <a:picLocks noChangeAspect="1"/>
          </p:cNvPicPr>
          <p:nvPr/>
        </p:nvPicPr>
        <p:blipFill>
          <a:blip r:embed="rId2"/>
          <a:stretch>
            <a:fillRect/>
          </a:stretch>
        </p:blipFill>
        <p:spPr>
          <a:xfrm>
            <a:off x="299446" y="2246053"/>
            <a:ext cx="4465889" cy="3490649"/>
          </a:xfrm>
          <a:prstGeom prst="rect">
            <a:avLst/>
          </a:prstGeom>
        </p:spPr>
      </p:pic>
      <p:sp>
        <p:nvSpPr>
          <p:cNvPr id="5" name="文本框 4">
            <a:extLst>
              <a:ext uri="{FF2B5EF4-FFF2-40B4-BE49-F238E27FC236}">
                <a16:creationId xmlns:a16="http://schemas.microsoft.com/office/drawing/2014/main" id="{CA51B011-595D-EE77-A28B-91B5DBC254B6}"/>
              </a:ext>
            </a:extLst>
          </p:cNvPr>
          <p:cNvSpPr txBox="1"/>
          <p:nvPr/>
        </p:nvSpPr>
        <p:spPr>
          <a:xfrm>
            <a:off x="4836356" y="1047135"/>
            <a:ext cx="7122850" cy="5594801"/>
          </a:xfrm>
          <a:prstGeom prst="rect">
            <a:avLst/>
          </a:prstGeom>
          <a:noFill/>
        </p:spPr>
        <p:txBody>
          <a:bodyPr wrap="square">
            <a:spAutoFit/>
          </a:bodyPr>
          <a:lstStyle/>
          <a:p>
            <a:pPr>
              <a:lnSpc>
                <a:spcPct val="150000"/>
              </a:lnSpc>
            </a:pPr>
            <a:r>
              <a:rPr lang="en-US" altLang="zh-CN" sz="1600" dirty="0"/>
              <a:t>     1980s</a:t>
            </a:r>
            <a:r>
              <a:rPr lang="zh-CN" altLang="en-US" sz="1600" dirty="0"/>
              <a:t>，</a:t>
            </a:r>
            <a:r>
              <a:rPr lang="en-US" altLang="zh-CN" sz="1600" dirty="0" err="1"/>
              <a:t>Dubochet</a:t>
            </a:r>
            <a:r>
              <a:rPr lang="zh-CN" altLang="en-US" sz="1600" dirty="0"/>
              <a:t>把含水样品快速投入到</a:t>
            </a:r>
            <a:r>
              <a:rPr lang="en-US" altLang="zh-CN" sz="1600" dirty="0"/>
              <a:t>-183℃</a:t>
            </a:r>
            <a:r>
              <a:rPr lang="zh-CN" altLang="en-US" sz="1600" dirty="0"/>
              <a:t>的液态乙烷中，制备包埋在玻璃态冰中的低温样品来减少生物样品受高能电子束照射产生的损伤。一般认为，降温速率越快越容易产生玻璃态冰。但是玻璃态冰中的蛋白质在电子束照射初期会产生快速漂移，无法矫正，使冷冻电镜前几帧成像模糊而无法有效的应用于三维重构。电子束曝光初期的冷冻电镜数据具有最小的辐照损伤，含有最主要的高分辨信号，所以电子束诱导的快速漂移是实现原子分辨率结构解析以及易辐照损伤氨基酸高分辨重构所需要克服的壁垒，被</a:t>
            </a:r>
            <a:r>
              <a:rPr lang="en-US" altLang="zh-CN" sz="1600" dirty="0"/>
              <a:t>Richard Henderson</a:t>
            </a:r>
            <a:r>
              <a:rPr lang="zh-CN" altLang="en-US" sz="1600" dirty="0"/>
              <a:t>在</a:t>
            </a:r>
            <a:r>
              <a:rPr lang="en-US" altLang="zh-CN" sz="1600" dirty="0"/>
              <a:t>2017</a:t>
            </a:r>
            <a:r>
              <a:rPr lang="zh-CN" altLang="en-US" sz="1600" dirty="0"/>
              <a:t>年的诺贝尔奖报告中称为冷冻电镜中的</a:t>
            </a:r>
            <a:r>
              <a:rPr lang="en-US" altLang="zh-CN" sz="1600" dirty="0"/>
              <a:t>"Key outstanding problem"</a:t>
            </a:r>
            <a:endParaRPr lang="zh-CN" altLang="en-US" sz="1600" dirty="0"/>
          </a:p>
          <a:p>
            <a:pPr>
              <a:lnSpc>
                <a:spcPct val="150000"/>
              </a:lnSpc>
            </a:pPr>
            <a:r>
              <a:rPr lang="zh-CN" altLang="en-US" sz="1600" dirty="0"/>
              <a:t>　　经过近</a:t>
            </a:r>
            <a:r>
              <a:rPr lang="en-US" altLang="zh-CN" sz="1600" dirty="0"/>
              <a:t>5</a:t>
            </a:r>
            <a:r>
              <a:rPr lang="zh-CN" altLang="en-US" sz="1600" dirty="0"/>
              <a:t>年的攻关，我们发现快速漂移源自玻璃态冰在急速冻结时产生的应力，该应力和过高的降温速率相关，可以通过降低冷却速率来减少。通过优化冷冻制样技术，降低冷冻过程中样品的降温速率，我们最终实现了蛋白质快速漂移的消除。在降低冷却速率制备得到的冷冻样品中，我们的数据分析展示冷冻电镜前几帧数据被有效恢复，从恢复的电子密度图中我们可以清晰看到在普通冷冻样品结构中无法得到的辐照损伤敏感的氨基酸侧链信息。</a:t>
            </a:r>
          </a:p>
        </p:txBody>
      </p:sp>
    </p:spTree>
    <p:extLst>
      <p:ext uri="{BB962C8B-B14F-4D97-AF65-F5344CB8AC3E}">
        <p14:creationId xmlns:p14="http://schemas.microsoft.com/office/powerpoint/2010/main" val="2405238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9" name="副标题 2">
            <a:extLst>
              <a:ext uri="{FF2B5EF4-FFF2-40B4-BE49-F238E27FC236}">
                <a16:creationId xmlns:a16="http://schemas.microsoft.com/office/drawing/2014/main" id="{815BBA3D-9191-9B68-5136-E7873AEB55D9}"/>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Something interesting</a:t>
            </a:r>
            <a:endParaRPr lang="zh-CN" altLang="en-US" sz="2400" dirty="0">
              <a:solidFill>
                <a:srgbClr val="1509FF"/>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D9A6233B-0B26-CA4C-7644-4944856096FF}"/>
              </a:ext>
            </a:extLst>
          </p:cNvPr>
          <p:cNvPicPr>
            <a:picLocks noChangeAspect="1"/>
          </p:cNvPicPr>
          <p:nvPr/>
        </p:nvPicPr>
        <p:blipFill>
          <a:blip r:embed="rId2"/>
          <a:stretch>
            <a:fillRect/>
          </a:stretch>
        </p:blipFill>
        <p:spPr>
          <a:xfrm>
            <a:off x="384964" y="1687220"/>
            <a:ext cx="11422069" cy="3962953"/>
          </a:xfrm>
          <a:prstGeom prst="rect">
            <a:avLst/>
          </a:prstGeom>
        </p:spPr>
      </p:pic>
    </p:spTree>
    <p:extLst>
      <p:ext uri="{BB962C8B-B14F-4D97-AF65-F5344CB8AC3E}">
        <p14:creationId xmlns:p14="http://schemas.microsoft.com/office/powerpoint/2010/main" val="113965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6" name="副标题 2">
            <a:extLst>
              <a:ext uri="{FF2B5EF4-FFF2-40B4-BE49-F238E27FC236}">
                <a16:creationId xmlns:a16="http://schemas.microsoft.com/office/drawing/2014/main" id="{D769E414-10CD-9D68-DA9E-79F85F53F7ED}"/>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Limitation</a:t>
            </a:r>
            <a:endParaRPr lang="zh-CN" altLang="en-US" sz="2400" dirty="0">
              <a:solidFill>
                <a:srgbClr val="1509FF"/>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E1484D6-64FD-0E38-6AD3-CF7885D391A4}"/>
              </a:ext>
            </a:extLst>
          </p:cNvPr>
          <p:cNvPicPr>
            <a:picLocks noChangeAspect="1"/>
          </p:cNvPicPr>
          <p:nvPr/>
        </p:nvPicPr>
        <p:blipFill>
          <a:blip r:embed="rId2"/>
          <a:stretch>
            <a:fillRect/>
          </a:stretch>
        </p:blipFill>
        <p:spPr>
          <a:xfrm>
            <a:off x="2256569" y="2208784"/>
            <a:ext cx="3488602" cy="2912397"/>
          </a:xfrm>
          <a:prstGeom prst="rect">
            <a:avLst/>
          </a:prstGeom>
        </p:spPr>
      </p:pic>
      <p:sp>
        <p:nvSpPr>
          <p:cNvPr id="10" name="文本框 9">
            <a:extLst>
              <a:ext uri="{FF2B5EF4-FFF2-40B4-BE49-F238E27FC236}">
                <a16:creationId xmlns:a16="http://schemas.microsoft.com/office/drawing/2014/main" id="{04A69BD3-ADB1-30B9-4CB5-4FEF7F77555D}"/>
              </a:ext>
            </a:extLst>
          </p:cNvPr>
          <p:cNvSpPr txBox="1"/>
          <p:nvPr/>
        </p:nvSpPr>
        <p:spPr>
          <a:xfrm>
            <a:off x="7004483" y="2822060"/>
            <a:ext cx="3302492" cy="1685846"/>
          </a:xfrm>
          <a:prstGeom prst="rect">
            <a:avLst/>
          </a:prstGeom>
          <a:noFill/>
        </p:spPr>
        <p:txBody>
          <a:bodyPr wrap="square">
            <a:spAutoFit/>
          </a:bodyPr>
          <a:lstStyle/>
          <a:p>
            <a:pPr>
              <a:lnSpc>
                <a:spcPct val="150000"/>
              </a:lnSpc>
            </a:pPr>
            <a:r>
              <a:rPr lang="en-US" altLang="zh-CN" sz="2400" dirty="0">
                <a:latin typeface="Arial" panose="020B0604020202020204" pitchFamily="34" charset="0"/>
                <a:cs typeface="Arial" panose="020B0604020202020204" pitchFamily="34" charset="0"/>
              </a:rPr>
              <a:t>Dynamic nature</a:t>
            </a:r>
          </a:p>
          <a:p>
            <a:pPr>
              <a:lnSpc>
                <a:spcPct val="150000"/>
              </a:lnSpc>
            </a:pPr>
            <a:r>
              <a:rPr lang="en-US" altLang="zh-CN" sz="2400" dirty="0">
                <a:latin typeface="Arial" panose="020B0604020202020204" pitchFamily="34" charset="0"/>
                <a:cs typeface="Arial" panose="020B0604020202020204" pitchFamily="34" charset="0"/>
              </a:rPr>
              <a:t>Low contrast</a:t>
            </a:r>
          </a:p>
          <a:p>
            <a:pPr>
              <a:lnSpc>
                <a:spcPct val="150000"/>
              </a:lnSpc>
            </a:pPr>
            <a:r>
              <a:rPr lang="en-US" altLang="zh-CN" sz="2400" dirty="0">
                <a:latin typeface="Arial" panose="020B0604020202020204" pitchFamily="34" charset="0"/>
                <a:cs typeface="Arial" panose="020B0604020202020204" pitchFamily="34" charset="0"/>
              </a:rPr>
              <a:t>Sample homogeneity</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85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6" name="副标题 2">
            <a:extLst>
              <a:ext uri="{FF2B5EF4-FFF2-40B4-BE49-F238E27FC236}">
                <a16:creationId xmlns:a16="http://schemas.microsoft.com/office/drawing/2014/main" id="{D769E414-10CD-9D68-DA9E-79F85F53F7ED}"/>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Low contrast</a:t>
            </a:r>
          </a:p>
        </p:txBody>
      </p:sp>
      <p:pic>
        <p:nvPicPr>
          <p:cNvPr id="2" name="Picture 280">
            <a:extLst>
              <a:ext uri="{FF2B5EF4-FFF2-40B4-BE49-F238E27FC236}">
                <a16:creationId xmlns:a16="http://schemas.microsoft.com/office/drawing/2014/main" id="{4B529D95-6AFA-532E-5081-B8D43AFC05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177" t="56523" r="29544" b="2606"/>
          <a:stretch/>
        </p:blipFill>
        <p:spPr bwMode="auto">
          <a:xfrm>
            <a:off x="665825" y="1946085"/>
            <a:ext cx="2894121" cy="29123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6691875-FDEC-FEEC-A08F-A247D0DE7250}"/>
              </a:ext>
            </a:extLst>
          </p:cNvPr>
          <p:cNvSpPr txBox="1"/>
          <p:nvPr/>
        </p:nvSpPr>
        <p:spPr>
          <a:xfrm>
            <a:off x="1162973" y="4911914"/>
            <a:ext cx="1899822"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2012</a:t>
            </a:r>
            <a:endParaRPr lang="zh-CN" alt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0ABAFC55-CEF1-B427-BCD2-5368F40D790C}"/>
              </a:ext>
            </a:extLst>
          </p:cNvPr>
          <p:cNvPicPr>
            <a:picLocks noChangeAspect="1"/>
          </p:cNvPicPr>
          <p:nvPr/>
        </p:nvPicPr>
        <p:blipFill>
          <a:blip r:embed="rId3"/>
          <a:stretch>
            <a:fillRect/>
          </a:stretch>
        </p:blipFill>
        <p:spPr>
          <a:xfrm>
            <a:off x="4351699" y="1946084"/>
            <a:ext cx="3488602" cy="2912397"/>
          </a:xfrm>
          <a:prstGeom prst="rect">
            <a:avLst/>
          </a:prstGeom>
        </p:spPr>
      </p:pic>
      <p:sp>
        <p:nvSpPr>
          <p:cNvPr id="7" name="文本框 6">
            <a:extLst>
              <a:ext uri="{FF2B5EF4-FFF2-40B4-BE49-F238E27FC236}">
                <a16:creationId xmlns:a16="http://schemas.microsoft.com/office/drawing/2014/main" id="{5299B98D-3433-F052-4E69-B30A33FC4B72}"/>
              </a:ext>
            </a:extLst>
          </p:cNvPr>
          <p:cNvSpPr txBox="1"/>
          <p:nvPr/>
        </p:nvSpPr>
        <p:spPr>
          <a:xfrm>
            <a:off x="5146088" y="4911914"/>
            <a:ext cx="1899822"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2020</a:t>
            </a:r>
            <a:endParaRPr lang="zh-CN" altLang="en-US" dirty="0">
              <a:latin typeface="Arial" panose="020B0604020202020204" pitchFamily="34" charset="0"/>
              <a:cs typeface="Arial" panose="020B0604020202020204" pitchFamily="34" charset="0"/>
            </a:endParaRPr>
          </a:p>
        </p:txBody>
      </p:sp>
      <p:pic>
        <p:nvPicPr>
          <p:cNvPr id="1026" name="Picture 2" descr="Fig. 2">
            <a:extLst>
              <a:ext uri="{FF2B5EF4-FFF2-40B4-BE49-F238E27FC236}">
                <a16:creationId xmlns:a16="http://schemas.microsoft.com/office/drawing/2014/main" id="{54E4F69E-44C7-673D-4243-D13BC9B4A4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3" t="51003" r="66597" b="7573"/>
          <a:stretch/>
        </p:blipFill>
        <p:spPr bwMode="auto">
          <a:xfrm>
            <a:off x="8632054" y="1935385"/>
            <a:ext cx="2894120" cy="292150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735B3A7-F3AB-53AF-5BF5-F83330EE4FE5}"/>
              </a:ext>
            </a:extLst>
          </p:cNvPr>
          <p:cNvSpPr txBox="1"/>
          <p:nvPr/>
        </p:nvSpPr>
        <p:spPr>
          <a:xfrm>
            <a:off x="9129203" y="4911914"/>
            <a:ext cx="1899822"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2023</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9457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pic>
        <p:nvPicPr>
          <p:cNvPr id="2" name="图片 1">
            <a:extLst>
              <a:ext uri="{FF2B5EF4-FFF2-40B4-BE49-F238E27FC236}">
                <a16:creationId xmlns:a16="http://schemas.microsoft.com/office/drawing/2014/main" id="{40EC5129-FA4C-E422-75D6-A46EFCE8985A}"/>
              </a:ext>
            </a:extLst>
          </p:cNvPr>
          <p:cNvPicPr>
            <a:picLocks noChangeAspect="1"/>
          </p:cNvPicPr>
          <p:nvPr/>
        </p:nvPicPr>
        <p:blipFill rotWithShape="1">
          <a:blip r:embed="rId2"/>
          <a:srcRect l="1809" t="30162" r="63250" b="52233"/>
          <a:stretch/>
        </p:blipFill>
        <p:spPr>
          <a:xfrm>
            <a:off x="746356" y="2015232"/>
            <a:ext cx="4887351" cy="3516826"/>
          </a:xfrm>
          <a:prstGeom prst="rect">
            <a:avLst/>
          </a:prstGeom>
        </p:spPr>
      </p:pic>
      <p:pic>
        <p:nvPicPr>
          <p:cNvPr id="4" name="图片 3">
            <a:extLst>
              <a:ext uri="{FF2B5EF4-FFF2-40B4-BE49-F238E27FC236}">
                <a16:creationId xmlns:a16="http://schemas.microsoft.com/office/drawing/2014/main" id="{DFF8DBEA-8FEB-CCE0-791B-4052F8ADA055}"/>
              </a:ext>
            </a:extLst>
          </p:cNvPr>
          <p:cNvPicPr>
            <a:picLocks noChangeAspect="1"/>
          </p:cNvPicPr>
          <p:nvPr/>
        </p:nvPicPr>
        <p:blipFill>
          <a:blip r:embed="rId3"/>
          <a:stretch>
            <a:fillRect/>
          </a:stretch>
        </p:blipFill>
        <p:spPr>
          <a:xfrm>
            <a:off x="5936202" y="1890948"/>
            <a:ext cx="5411788" cy="3641110"/>
          </a:xfrm>
          <a:prstGeom prst="rect">
            <a:avLst/>
          </a:prstGeom>
        </p:spPr>
      </p:pic>
      <p:sp>
        <p:nvSpPr>
          <p:cNvPr id="9" name="副标题 2">
            <a:extLst>
              <a:ext uri="{FF2B5EF4-FFF2-40B4-BE49-F238E27FC236}">
                <a16:creationId xmlns:a16="http://schemas.microsoft.com/office/drawing/2014/main" id="{815BBA3D-9191-9B68-5136-E7873AEB55D9}"/>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Something interesting</a:t>
            </a:r>
            <a:endParaRPr lang="zh-CN" altLang="en-US" sz="2400" dirty="0">
              <a:solidFill>
                <a:srgbClr val="1509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3666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27" name="副标题 2">
            <a:extLst>
              <a:ext uri="{FF2B5EF4-FFF2-40B4-BE49-F238E27FC236}">
                <a16:creationId xmlns:a16="http://schemas.microsoft.com/office/drawing/2014/main" id="{AE4B92FC-549A-6BC8-050E-F373802EF8B5}"/>
              </a:ext>
            </a:extLst>
          </p:cNvPr>
          <p:cNvSpPr txBox="1">
            <a:spLocks/>
          </p:cNvSpPr>
          <p:nvPr/>
        </p:nvSpPr>
        <p:spPr>
          <a:xfrm>
            <a:off x="2155371" y="243351"/>
            <a:ext cx="7881257" cy="629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200" dirty="0">
                <a:solidFill>
                  <a:srgbClr val="1509FF"/>
                </a:solidFill>
                <a:latin typeface="Arial" panose="020B0604020202020204" pitchFamily="34" charset="0"/>
                <a:cs typeface="Arial" panose="020B0604020202020204" pitchFamily="34" charset="0"/>
              </a:rPr>
              <a:t>Martin </a:t>
            </a:r>
            <a:r>
              <a:rPr lang="en-US" altLang="zh-CN" sz="3200" dirty="0" err="1">
                <a:solidFill>
                  <a:srgbClr val="1509FF"/>
                </a:solidFill>
                <a:latin typeface="Arial" panose="020B0604020202020204" pitchFamily="34" charset="0"/>
                <a:cs typeface="Arial" panose="020B0604020202020204" pitchFamily="34" charset="0"/>
              </a:rPr>
              <a:t>Jonikas</a:t>
            </a:r>
            <a:endParaRPr lang="zh-CN" altLang="en-US" sz="3200" dirty="0">
              <a:solidFill>
                <a:srgbClr val="1509FF"/>
              </a:solidFill>
              <a:latin typeface="Arial" panose="020B0604020202020204" pitchFamily="34" charset="0"/>
              <a:cs typeface="Arial" panose="020B0604020202020204" pitchFamily="34" charset="0"/>
            </a:endParaRPr>
          </a:p>
        </p:txBody>
      </p:sp>
      <p:pic>
        <p:nvPicPr>
          <p:cNvPr id="28" name="图片 27">
            <a:extLst>
              <a:ext uri="{FF2B5EF4-FFF2-40B4-BE49-F238E27FC236}">
                <a16:creationId xmlns:a16="http://schemas.microsoft.com/office/drawing/2014/main" id="{3DFE5D0C-9E66-671C-0E78-19A56C4AA0BD}"/>
              </a:ext>
            </a:extLst>
          </p:cNvPr>
          <p:cNvPicPr>
            <a:picLocks noChangeAspect="1"/>
          </p:cNvPicPr>
          <p:nvPr/>
        </p:nvPicPr>
        <p:blipFill>
          <a:blip r:embed="rId2"/>
          <a:stretch>
            <a:fillRect/>
          </a:stretch>
        </p:blipFill>
        <p:spPr>
          <a:xfrm>
            <a:off x="9031148" y="2070070"/>
            <a:ext cx="1859954" cy="2475224"/>
          </a:xfrm>
          <a:prstGeom prst="rect">
            <a:avLst/>
          </a:prstGeom>
        </p:spPr>
      </p:pic>
      <p:sp>
        <p:nvSpPr>
          <p:cNvPr id="30" name="文本框 29">
            <a:extLst>
              <a:ext uri="{FF2B5EF4-FFF2-40B4-BE49-F238E27FC236}">
                <a16:creationId xmlns:a16="http://schemas.microsoft.com/office/drawing/2014/main" id="{66E082F5-1BC8-1671-DB3E-691D9825A83D}"/>
              </a:ext>
            </a:extLst>
          </p:cNvPr>
          <p:cNvSpPr txBox="1"/>
          <p:nvPr/>
        </p:nvSpPr>
        <p:spPr>
          <a:xfrm>
            <a:off x="1300898" y="1928933"/>
            <a:ext cx="7466029" cy="400110"/>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Department of Molecular Biology Princeton University</a:t>
            </a:r>
            <a:endParaRPr lang="zh-CN" altLang="en-US" sz="20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83D9915D-D701-D798-EF77-81849BFE99D5}"/>
              </a:ext>
            </a:extLst>
          </p:cNvPr>
          <p:cNvSpPr txBox="1"/>
          <p:nvPr/>
        </p:nvSpPr>
        <p:spPr>
          <a:xfrm>
            <a:off x="1300898" y="2920669"/>
            <a:ext cx="6985261" cy="707886"/>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Biogenesis, function, and engineering of the eukaryotic CO2-fixing organelle, the pyrenoid</a:t>
            </a:r>
            <a:endParaRPr lang="zh-CN" altLang="en-US" sz="2000" dirty="0">
              <a:latin typeface="Arial" panose="020B0604020202020204" pitchFamily="34" charset="0"/>
              <a:cs typeface="Arial" panose="020B0604020202020204" pitchFamily="34" charset="0"/>
            </a:endParaRPr>
          </a:p>
        </p:txBody>
      </p:sp>
      <p:sp>
        <p:nvSpPr>
          <p:cNvPr id="36" name="文本框 35">
            <a:extLst>
              <a:ext uri="{FF2B5EF4-FFF2-40B4-BE49-F238E27FC236}">
                <a16:creationId xmlns:a16="http://schemas.microsoft.com/office/drawing/2014/main" id="{FAA11780-BB86-F906-9E28-1722E4524706}"/>
              </a:ext>
            </a:extLst>
          </p:cNvPr>
          <p:cNvSpPr txBox="1"/>
          <p:nvPr/>
        </p:nvSpPr>
        <p:spPr>
          <a:xfrm>
            <a:off x="1300898" y="4179225"/>
            <a:ext cx="6108568" cy="1323439"/>
          </a:xfrm>
          <a:prstGeom prst="rect">
            <a:avLst/>
          </a:prstGeom>
          <a:noFill/>
        </p:spPr>
        <p:txBody>
          <a:bodyPr wrap="square">
            <a:spAutoFit/>
          </a:bodyPr>
          <a:lstStyle/>
          <a:p>
            <a:pPr algn="l"/>
            <a:r>
              <a:rPr lang="en-US" altLang="zh-CN" sz="2000" dirty="0">
                <a:latin typeface="Arial" panose="020B0604020202020204" pitchFamily="34" charset="0"/>
                <a:cs typeface="Arial" panose="020B0604020202020204" pitchFamily="34" charset="0"/>
              </a:rPr>
              <a:t>Ph.D., Molecular Biology and Genetics, University of California, San Francisco</a:t>
            </a:r>
          </a:p>
          <a:p>
            <a:pPr algn="l"/>
            <a:r>
              <a:rPr lang="en-US" altLang="zh-CN" sz="2000" dirty="0">
                <a:latin typeface="Arial" panose="020B0604020202020204" pitchFamily="34" charset="0"/>
                <a:cs typeface="Arial" panose="020B0604020202020204" pitchFamily="34" charset="0"/>
              </a:rPr>
              <a:t>B.S., Aerospace Engineering, Massachusetts Institute of Technology</a:t>
            </a:r>
          </a:p>
        </p:txBody>
      </p:sp>
    </p:spTree>
    <p:extLst>
      <p:ext uri="{BB962C8B-B14F-4D97-AF65-F5344CB8AC3E}">
        <p14:creationId xmlns:p14="http://schemas.microsoft.com/office/powerpoint/2010/main" val="3047837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9" name="副标题 2">
            <a:extLst>
              <a:ext uri="{FF2B5EF4-FFF2-40B4-BE49-F238E27FC236}">
                <a16:creationId xmlns:a16="http://schemas.microsoft.com/office/drawing/2014/main" id="{815BBA3D-9191-9B68-5136-E7873AEB55D9}"/>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Something interesting</a:t>
            </a:r>
            <a:endParaRPr lang="zh-CN" altLang="en-US" sz="2400" dirty="0">
              <a:solidFill>
                <a:srgbClr val="1509FF"/>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DD8BF237-B47E-C3FE-1C8A-7341C1885A77}"/>
              </a:ext>
            </a:extLst>
          </p:cNvPr>
          <p:cNvPicPr>
            <a:picLocks noChangeAspect="1"/>
          </p:cNvPicPr>
          <p:nvPr/>
        </p:nvPicPr>
        <p:blipFill>
          <a:blip r:embed="rId2"/>
          <a:stretch>
            <a:fillRect/>
          </a:stretch>
        </p:blipFill>
        <p:spPr>
          <a:xfrm>
            <a:off x="1377347" y="1632559"/>
            <a:ext cx="9437303" cy="3592882"/>
          </a:xfrm>
          <a:prstGeom prst="rect">
            <a:avLst/>
          </a:prstGeom>
        </p:spPr>
      </p:pic>
      <p:sp>
        <p:nvSpPr>
          <p:cNvPr id="6" name="文本框 5">
            <a:extLst>
              <a:ext uri="{FF2B5EF4-FFF2-40B4-BE49-F238E27FC236}">
                <a16:creationId xmlns:a16="http://schemas.microsoft.com/office/drawing/2014/main" id="{42BCC5DF-8283-D949-16B7-F28F708EA3E5}"/>
              </a:ext>
            </a:extLst>
          </p:cNvPr>
          <p:cNvSpPr txBox="1"/>
          <p:nvPr/>
        </p:nvSpPr>
        <p:spPr>
          <a:xfrm>
            <a:off x="4616388" y="5726097"/>
            <a:ext cx="2947387"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GisSPA</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4863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9" name="副标题 2">
            <a:extLst>
              <a:ext uri="{FF2B5EF4-FFF2-40B4-BE49-F238E27FC236}">
                <a16:creationId xmlns:a16="http://schemas.microsoft.com/office/drawing/2014/main" id="{815BBA3D-9191-9B68-5136-E7873AEB55D9}"/>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Something interesting</a:t>
            </a:r>
            <a:endParaRPr lang="zh-CN" altLang="en-US" sz="2400" dirty="0">
              <a:solidFill>
                <a:srgbClr val="1509FF"/>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ABFE3742-04DB-BD16-D43A-912394466355}"/>
              </a:ext>
            </a:extLst>
          </p:cNvPr>
          <p:cNvPicPr>
            <a:picLocks noChangeAspect="1"/>
          </p:cNvPicPr>
          <p:nvPr/>
        </p:nvPicPr>
        <p:blipFill rotWithShape="1">
          <a:blip r:embed="rId2"/>
          <a:srcRect t="49998" r="68231" b="6636"/>
          <a:stretch/>
        </p:blipFill>
        <p:spPr>
          <a:xfrm>
            <a:off x="3510680" y="2201662"/>
            <a:ext cx="2826934" cy="2974021"/>
          </a:xfrm>
          <a:prstGeom prst="rect">
            <a:avLst/>
          </a:prstGeom>
        </p:spPr>
      </p:pic>
      <p:pic>
        <p:nvPicPr>
          <p:cNvPr id="7" name="图片 6">
            <a:extLst>
              <a:ext uri="{FF2B5EF4-FFF2-40B4-BE49-F238E27FC236}">
                <a16:creationId xmlns:a16="http://schemas.microsoft.com/office/drawing/2014/main" id="{868A4504-8914-F28B-8D33-619E0904BA9D}"/>
              </a:ext>
            </a:extLst>
          </p:cNvPr>
          <p:cNvPicPr>
            <a:picLocks noChangeAspect="1"/>
          </p:cNvPicPr>
          <p:nvPr/>
        </p:nvPicPr>
        <p:blipFill>
          <a:blip r:embed="rId3"/>
          <a:stretch>
            <a:fillRect/>
          </a:stretch>
        </p:blipFill>
        <p:spPr>
          <a:xfrm>
            <a:off x="218107" y="2201661"/>
            <a:ext cx="3037589" cy="2974022"/>
          </a:xfrm>
          <a:prstGeom prst="rect">
            <a:avLst/>
          </a:prstGeom>
        </p:spPr>
      </p:pic>
      <p:pic>
        <p:nvPicPr>
          <p:cNvPr id="11" name="图片 10">
            <a:extLst>
              <a:ext uri="{FF2B5EF4-FFF2-40B4-BE49-F238E27FC236}">
                <a16:creationId xmlns:a16="http://schemas.microsoft.com/office/drawing/2014/main" id="{0E4CE516-292F-3432-B2E5-A908C4AEEBCD}"/>
              </a:ext>
            </a:extLst>
          </p:cNvPr>
          <p:cNvPicPr>
            <a:picLocks noChangeAspect="1"/>
          </p:cNvPicPr>
          <p:nvPr/>
        </p:nvPicPr>
        <p:blipFill>
          <a:blip r:embed="rId4"/>
          <a:stretch>
            <a:fillRect/>
          </a:stretch>
        </p:blipFill>
        <p:spPr>
          <a:xfrm>
            <a:off x="6592598" y="2466542"/>
            <a:ext cx="5256077" cy="2444259"/>
          </a:xfrm>
          <a:prstGeom prst="rect">
            <a:avLst/>
          </a:prstGeom>
        </p:spPr>
      </p:pic>
    </p:spTree>
    <p:extLst>
      <p:ext uri="{BB962C8B-B14F-4D97-AF65-F5344CB8AC3E}">
        <p14:creationId xmlns:p14="http://schemas.microsoft.com/office/powerpoint/2010/main" val="2516747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6" name="副标题 2">
            <a:extLst>
              <a:ext uri="{FF2B5EF4-FFF2-40B4-BE49-F238E27FC236}">
                <a16:creationId xmlns:a16="http://schemas.microsoft.com/office/drawing/2014/main" id="{D769E414-10CD-9D68-DA9E-79F85F53F7ED}"/>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Limitation</a:t>
            </a:r>
            <a:endParaRPr lang="zh-CN" altLang="en-US" sz="2400" dirty="0">
              <a:solidFill>
                <a:srgbClr val="1509FF"/>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E1484D6-64FD-0E38-6AD3-CF7885D391A4}"/>
              </a:ext>
            </a:extLst>
          </p:cNvPr>
          <p:cNvPicPr>
            <a:picLocks noChangeAspect="1"/>
          </p:cNvPicPr>
          <p:nvPr/>
        </p:nvPicPr>
        <p:blipFill>
          <a:blip r:embed="rId2"/>
          <a:stretch>
            <a:fillRect/>
          </a:stretch>
        </p:blipFill>
        <p:spPr>
          <a:xfrm>
            <a:off x="2256569" y="2208784"/>
            <a:ext cx="3488602" cy="2912397"/>
          </a:xfrm>
          <a:prstGeom prst="rect">
            <a:avLst/>
          </a:prstGeom>
        </p:spPr>
      </p:pic>
      <p:sp>
        <p:nvSpPr>
          <p:cNvPr id="10" name="文本框 9">
            <a:extLst>
              <a:ext uri="{FF2B5EF4-FFF2-40B4-BE49-F238E27FC236}">
                <a16:creationId xmlns:a16="http://schemas.microsoft.com/office/drawing/2014/main" id="{04A69BD3-ADB1-30B9-4CB5-4FEF7F77555D}"/>
              </a:ext>
            </a:extLst>
          </p:cNvPr>
          <p:cNvSpPr txBox="1"/>
          <p:nvPr/>
        </p:nvSpPr>
        <p:spPr>
          <a:xfrm>
            <a:off x="7004483" y="2822060"/>
            <a:ext cx="3302492" cy="1685846"/>
          </a:xfrm>
          <a:prstGeom prst="rect">
            <a:avLst/>
          </a:prstGeom>
          <a:noFill/>
        </p:spPr>
        <p:txBody>
          <a:bodyPr wrap="square">
            <a:spAutoFit/>
          </a:bodyPr>
          <a:lstStyle/>
          <a:p>
            <a:pPr>
              <a:lnSpc>
                <a:spcPct val="150000"/>
              </a:lnSpc>
            </a:pPr>
            <a:r>
              <a:rPr lang="en-US" altLang="zh-CN" sz="2400" dirty="0">
                <a:latin typeface="Arial" panose="020B0604020202020204" pitchFamily="34" charset="0"/>
                <a:cs typeface="Arial" panose="020B0604020202020204" pitchFamily="34" charset="0"/>
              </a:rPr>
              <a:t>Dynamic nature</a:t>
            </a:r>
          </a:p>
          <a:p>
            <a:pPr>
              <a:lnSpc>
                <a:spcPct val="150000"/>
              </a:lnSpc>
            </a:pPr>
            <a:r>
              <a:rPr lang="en-US" altLang="zh-CN" sz="2400" dirty="0">
                <a:latin typeface="Arial" panose="020B0604020202020204" pitchFamily="34" charset="0"/>
                <a:cs typeface="Arial" panose="020B0604020202020204" pitchFamily="34" charset="0"/>
              </a:rPr>
              <a:t>Low contrast</a:t>
            </a:r>
          </a:p>
          <a:p>
            <a:pPr>
              <a:lnSpc>
                <a:spcPct val="150000"/>
              </a:lnSpc>
            </a:pPr>
            <a:r>
              <a:rPr lang="en-US" altLang="zh-CN" sz="2400" dirty="0">
                <a:latin typeface="Arial" panose="020B0604020202020204" pitchFamily="34" charset="0"/>
                <a:cs typeface="Arial" panose="020B0604020202020204" pitchFamily="34" charset="0"/>
              </a:rPr>
              <a:t>Sample homogeneity</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3549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9DBBE22-707C-9F34-E04E-A6E200D3FCCC}"/>
              </a:ext>
            </a:extLst>
          </p:cNvPr>
          <p:cNvSpPr txBox="1"/>
          <p:nvPr/>
        </p:nvSpPr>
        <p:spPr>
          <a:xfrm>
            <a:off x="2131604" y="2108584"/>
            <a:ext cx="7928774" cy="830997"/>
          </a:xfrm>
          <a:prstGeom prst="rect">
            <a:avLst/>
          </a:prstGeom>
          <a:noFill/>
        </p:spPr>
        <p:txBody>
          <a:bodyPr wrap="none" rtlCol="0">
            <a:spAutoFit/>
          </a:bodyPr>
          <a:lstStyle/>
          <a:p>
            <a:pPr algn="ctr"/>
            <a:r>
              <a:rPr lang="en-US" altLang="zh-CN" sz="4800" dirty="0">
                <a:latin typeface="Arial" panose="020B0604020202020204" pitchFamily="34" charset="0"/>
                <a:ea typeface="宋体" panose="02010600030101010101" pitchFamily="2" charset="-122"/>
                <a:cs typeface="Arial" panose="020B0604020202020204" pitchFamily="34" charset="0"/>
              </a:rPr>
              <a:t>Thank you for your listening!</a:t>
            </a:r>
            <a:endParaRPr lang="zh-CN" altLang="en-US" sz="4800" dirty="0">
              <a:latin typeface="Arial" panose="020B0604020202020204" pitchFamily="34" charset="0"/>
              <a:ea typeface="宋体"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74461571-E792-81B5-E60C-0B73DD53F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803" y="2832978"/>
            <a:ext cx="4958375" cy="1960041"/>
          </a:xfrm>
          <a:prstGeom prst="rect">
            <a:avLst/>
          </a:prstGeom>
        </p:spPr>
      </p:pic>
    </p:spTree>
    <p:extLst>
      <p:ext uri="{BB962C8B-B14F-4D97-AF65-F5344CB8AC3E}">
        <p14:creationId xmlns:p14="http://schemas.microsoft.com/office/powerpoint/2010/main" val="306619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27" name="副标题 2">
            <a:extLst>
              <a:ext uri="{FF2B5EF4-FFF2-40B4-BE49-F238E27FC236}">
                <a16:creationId xmlns:a16="http://schemas.microsoft.com/office/drawing/2014/main" id="{AE4B92FC-549A-6BC8-050E-F373802EF8B5}"/>
              </a:ext>
            </a:extLst>
          </p:cNvPr>
          <p:cNvSpPr txBox="1">
            <a:spLocks/>
          </p:cNvSpPr>
          <p:nvPr/>
        </p:nvSpPr>
        <p:spPr>
          <a:xfrm>
            <a:off x="2155371" y="233925"/>
            <a:ext cx="7881257" cy="629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200" dirty="0">
                <a:solidFill>
                  <a:srgbClr val="1509FF"/>
                </a:solidFill>
                <a:latin typeface="Arial" panose="020B0604020202020204" pitchFamily="34" charset="0"/>
                <a:cs typeface="Arial" panose="020B0604020202020204" pitchFamily="34" charset="0"/>
              </a:rPr>
              <a:t>Major breakthrough</a:t>
            </a:r>
            <a:endParaRPr lang="zh-CN" altLang="en-US" sz="3200" dirty="0">
              <a:solidFill>
                <a:srgbClr val="1509FF"/>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159D807E-6C9C-787C-97F9-69F8B6EF3D42}"/>
              </a:ext>
            </a:extLst>
          </p:cNvPr>
          <p:cNvPicPr>
            <a:picLocks noChangeAspect="1"/>
          </p:cNvPicPr>
          <p:nvPr/>
        </p:nvPicPr>
        <p:blipFill>
          <a:blip r:embed="rId2"/>
          <a:stretch>
            <a:fillRect/>
          </a:stretch>
        </p:blipFill>
        <p:spPr>
          <a:xfrm>
            <a:off x="1085149" y="1467784"/>
            <a:ext cx="10021699" cy="2791215"/>
          </a:xfrm>
          <a:prstGeom prst="rect">
            <a:avLst/>
          </a:prstGeom>
        </p:spPr>
      </p:pic>
      <p:sp>
        <p:nvSpPr>
          <p:cNvPr id="5" name="文本框 4">
            <a:extLst>
              <a:ext uri="{FF2B5EF4-FFF2-40B4-BE49-F238E27FC236}">
                <a16:creationId xmlns:a16="http://schemas.microsoft.com/office/drawing/2014/main" id="{8A0B2F42-325C-6FD4-F001-71BCF2DCD400}"/>
              </a:ext>
            </a:extLst>
          </p:cNvPr>
          <p:cNvSpPr txBox="1"/>
          <p:nvPr/>
        </p:nvSpPr>
        <p:spPr>
          <a:xfrm>
            <a:off x="2875172" y="4747068"/>
            <a:ext cx="6441651" cy="830997"/>
          </a:xfrm>
          <a:prstGeom prst="rect">
            <a:avLst/>
          </a:prstGeom>
          <a:noFill/>
        </p:spPr>
        <p:txBody>
          <a:bodyPr wrap="square">
            <a:spAutoFit/>
          </a:bodyPr>
          <a:lstStyle/>
          <a:p>
            <a:pPr algn="ctr"/>
            <a:r>
              <a:rPr lang="zh-CN" altLang="en-US" sz="2400" dirty="0">
                <a:latin typeface="Arial" panose="020B0604020202020204" pitchFamily="34" charset="0"/>
                <a:cs typeface="Arial" panose="020B0604020202020204" pitchFamily="34" charset="0"/>
              </a:rPr>
              <a:t>In vitro acquisition of structures of protein complexes undergoing phase separation</a:t>
            </a:r>
          </a:p>
        </p:txBody>
      </p:sp>
    </p:spTree>
    <p:extLst>
      <p:ext uri="{BB962C8B-B14F-4D97-AF65-F5344CB8AC3E}">
        <p14:creationId xmlns:p14="http://schemas.microsoft.com/office/powerpoint/2010/main" val="1802012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27" name="副标题 2">
            <a:extLst>
              <a:ext uri="{FF2B5EF4-FFF2-40B4-BE49-F238E27FC236}">
                <a16:creationId xmlns:a16="http://schemas.microsoft.com/office/drawing/2014/main" id="{AE4B92FC-549A-6BC8-050E-F373802EF8B5}"/>
              </a:ext>
            </a:extLst>
          </p:cNvPr>
          <p:cNvSpPr txBox="1">
            <a:spLocks/>
          </p:cNvSpPr>
          <p:nvPr/>
        </p:nvSpPr>
        <p:spPr>
          <a:xfrm>
            <a:off x="2155371" y="233925"/>
            <a:ext cx="7881257" cy="629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200" dirty="0">
                <a:solidFill>
                  <a:srgbClr val="1509FF"/>
                </a:solidFill>
                <a:latin typeface="Arial" panose="020B0604020202020204" pitchFamily="34" charset="0"/>
                <a:cs typeface="Arial" panose="020B0604020202020204" pitchFamily="34" charset="0"/>
              </a:rPr>
              <a:t>Introduction</a:t>
            </a:r>
            <a:endParaRPr lang="zh-CN" altLang="en-US" sz="3200" dirty="0">
              <a:solidFill>
                <a:srgbClr val="1509FF"/>
              </a:solidFill>
              <a:latin typeface="Arial" panose="020B0604020202020204" pitchFamily="34" charset="0"/>
              <a:cs typeface="Arial" panose="020B0604020202020204" pitchFamily="34" charset="0"/>
            </a:endParaRPr>
          </a:p>
        </p:txBody>
      </p:sp>
      <p:grpSp>
        <p:nvGrpSpPr>
          <p:cNvPr id="9" name="组合 8">
            <a:extLst>
              <a:ext uri="{FF2B5EF4-FFF2-40B4-BE49-F238E27FC236}">
                <a16:creationId xmlns:a16="http://schemas.microsoft.com/office/drawing/2014/main" id="{479BF393-B1FD-46BF-8ED8-978CB2C03CA4}"/>
              </a:ext>
            </a:extLst>
          </p:cNvPr>
          <p:cNvGrpSpPr/>
          <p:nvPr/>
        </p:nvGrpSpPr>
        <p:grpSpPr>
          <a:xfrm>
            <a:off x="1182936" y="1990566"/>
            <a:ext cx="9826125" cy="2509405"/>
            <a:chOff x="1312361" y="1553546"/>
            <a:chExt cx="9826125" cy="2509405"/>
          </a:xfrm>
        </p:grpSpPr>
        <p:pic>
          <p:nvPicPr>
            <p:cNvPr id="4" name="图片 3">
              <a:extLst>
                <a:ext uri="{FF2B5EF4-FFF2-40B4-BE49-F238E27FC236}">
                  <a16:creationId xmlns:a16="http://schemas.microsoft.com/office/drawing/2014/main" id="{42CBAF11-EDB9-AE05-BFBB-F81A820AD556}"/>
                </a:ext>
              </a:extLst>
            </p:cNvPr>
            <p:cNvPicPr>
              <a:picLocks noChangeAspect="1"/>
            </p:cNvPicPr>
            <p:nvPr/>
          </p:nvPicPr>
          <p:blipFill>
            <a:blip r:embed="rId2"/>
            <a:stretch>
              <a:fillRect/>
            </a:stretch>
          </p:blipFill>
          <p:spPr>
            <a:xfrm>
              <a:off x="1312361" y="1613336"/>
              <a:ext cx="2704563" cy="2198451"/>
            </a:xfrm>
            <a:prstGeom prst="rect">
              <a:avLst/>
            </a:prstGeom>
          </p:spPr>
        </p:pic>
        <p:pic>
          <p:nvPicPr>
            <p:cNvPr id="7" name="图片 6">
              <a:extLst>
                <a:ext uri="{FF2B5EF4-FFF2-40B4-BE49-F238E27FC236}">
                  <a16:creationId xmlns:a16="http://schemas.microsoft.com/office/drawing/2014/main" id="{25BF681E-4E30-C07D-0FDC-6776A94173F8}"/>
                </a:ext>
              </a:extLst>
            </p:cNvPr>
            <p:cNvPicPr>
              <a:picLocks noChangeAspect="1"/>
            </p:cNvPicPr>
            <p:nvPr/>
          </p:nvPicPr>
          <p:blipFill rotWithShape="1">
            <a:blip r:embed="rId3"/>
            <a:srcRect r="3076"/>
            <a:stretch/>
          </p:blipFill>
          <p:spPr>
            <a:xfrm>
              <a:off x="4101197" y="1553546"/>
              <a:ext cx="7037289" cy="2509405"/>
            </a:xfrm>
            <a:prstGeom prst="rect">
              <a:avLst/>
            </a:prstGeom>
          </p:spPr>
        </p:pic>
      </p:grpSp>
      <p:sp>
        <p:nvSpPr>
          <p:cNvPr id="11" name="文本框 10">
            <a:extLst>
              <a:ext uri="{FF2B5EF4-FFF2-40B4-BE49-F238E27FC236}">
                <a16:creationId xmlns:a16="http://schemas.microsoft.com/office/drawing/2014/main" id="{A5898AFF-978F-B3B9-4514-D6A35D562DC9}"/>
              </a:ext>
            </a:extLst>
          </p:cNvPr>
          <p:cNvSpPr txBox="1"/>
          <p:nvPr/>
        </p:nvSpPr>
        <p:spPr>
          <a:xfrm>
            <a:off x="3041715" y="4882205"/>
            <a:ext cx="6108568" cy="461665"/>
          </a:xfrm>
          <a:prstGeom prst="rect">
            <a:avLst/>
          </a:prstGeom>
          <a:noFill/>
        </p:spPr>
        <p:txBody>
          <a:bodyPr wrap="square">
            <a:spAutoFit/>
          </a:bodyPr>
          <a:lstStyle/>
          <a:p>
            <a:pPr algn="ctr"/>
            <a:r>
              <a:rPr lang="zh-CN" altLang="en-US" dirty="0"/>
              <a:t> </a:t>
            </a:r>
            <a:r>
              <a:rPr lang="en-US" altLang="zh-CN" sz="2400" dirty="0">
                <a:latin typeface="Arial" panose="020B0604020202020204" pitchFamily="34" charset="0"/>
                <a:cs typeface="Arial" panose="020B0604020202020204" pitchFamily="34" charset="0"/>
              </a:rPr>
              <a:t>A</a:t>
            </a:r>
            <a:r>
              <a:rPr lang="zh-CN" altLang="en-US" sz="2400" dirty="0">
                <a:latin typeface="Arial" panose="020B0604020202020204" pitchFamily="34" charset="0"/>
                <a:cs typeface="Arial" panose="020B0604020202020204" pitchFamily="34" charset="0"/>
              </a:rPr>
              <a:t>ll eukaryotic algae and some land plants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473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pic>
        <p:nvPicPr>
          <p:cNvPr id="3" name="图片 2">
            <a:extLst>
              <a:ext uri="{FF2B5EF4-FFF2-40B4-BE49-F238E27FC236}">
                <a16:creationId xmlns:a16="http://schemas.microsoft.com/office/drawing/2014/main" id="{78297592-3FCE-C6CC-C00A-F962B1CAB804}"/>
              </a:ext>
            </a:extLst>
          </p:cNvPr>
          <p:cNvPicPr>
            <a:picLocks noChangeAspect="1"/>
          </p:cNvPicPr>
          <p:nvPr/>
        </p:nvPicPr>
        <p:blipFill>
          <a:blip r:embed="rId2"/>
          <a:stretch>
            <a:fillRect/>
          </a:stretch>
        </p:blipFill>
        <p:spPr>
          <a:xfrm>
            <a:off x="1193837" y="1096065"/>
            <a:ext cx="6551241" cy="5761935"/>
          </a:xfrm>
          <a:prstGeom prst="rect">
            <a:avLst/>
          </a:prstGeom>
        </p:spPr>
      </p:pic>
      <p:sp>
        <p:nvSpPr>
          <p:cNvPr id="5" name="文本框 4">
            <a:extLst>
              <a:ext uri="{FF2B5EF4-FFF2-40B4-BE49-F238E27FC236}">
                <a16:creationId xmlns:a16="http://schemas.microsoft.com/office/drawing/2014/main" id="{EAAAF17D-60CA-21DC-78E0-865055F1562A}"/>
              </a:ext>
            </a:extLst>
          </p:cNvPr>
          <p:cNvSpPr txBox="1"/>
          <p:nvPr/>
        </p:nvSpPr>
        <p:spPr>
          <a:xfrm>
            <a:off x="7975076" y="6223965"/>
            <a:ext cx="2677212" cy="400110"/>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Scale bar, 200 nm</a:t>
            </a:r>
            <a:endParaRPr lang="zh-CN" altLang="en-US" sz="2000" dirty="0">
              <a:latin typeface="Arial" panose="020B0604020202020204" pitchFamily="34" charset="0"/>
              <a:cs typeface="Arial" panose="020B0604020202020204" pitchFamily="34" charset="0"/>
            </a:endParaRPr>
          </a:p>
        </p:txBody>
      </p:sp>
      <p:sp>
        <p:nvSpPr>
          <p:cNvPr id="6" name="副标题 2">
            <a:extLst>
              <a:ext uri="{FF2B5EF4-FFF2-40B4-BE49-F238E27FC236}">
                <a16:creationId xmlns:a16="http://schemas.microsoft.com/office/drawing/2014/main" id="{3BEE698F-0A99-841E-9614-9151DA782E02}"/>
              </a:ext>
            </a:extLst>
          </p:cNvPr>
          <p:cNvSpPr txBox="1">
            <a:spLocks/>
          </p:cNvSpPr>
          <p:nvPr/>
        </p:nvSpPr>
        <p:spPr>
          <a:xfrm>
            <a:off x="2155371" y="233925"/>
            <a:ext cx="7881257" cy="629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200" dirty="0">
                <a:solidFill>
                  <a:srgbClr val="1509FF"/>
                </a:solidFill>
                <a:latin typeface="Arial" panose="020B0604020202020204" pitchFamily="34" charset="0"/>
                <a:cs typeface="Arial" panose="020B0604020202020204" pitchFamily="34" charset="0"/>
              </a:rPr>
              <a:t>Introduction</a:t>
            </a:r>
            <a:endParaRPr lang="zh-CN" altLang="en-US" sz="3200" dirty="0">
              <a:solidFill>
                <a:srgbClr val="1509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0492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27" name="副标题 2">
            <a:extLst>
              <a:ext uri="{FF2B5EF4-FFF2-40B4-BE49-F238E27FC236}">
                <a16:creationId xmlns:a16="http://schemas.microsoft.com/office/drawing/2014/main" id="{AE4B92FC-549A-6BC8-050E-F373802EF8B5}"/>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EPYC1 has five nearly identical Rubisco-binding regions</a:t>
            </a:r>
            <a:endParaRPr lang="zh-CN" altLang="en-US" sz="2400" dirty="0">
              <a:solidFill>
                <a:srgbClr val="1509FF"/>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CDEC8C8-0A64-0FBA-8495-C390C984940D}"/>
              </a:ext>
            </a:extLst>
          </p:cNvPr>
          <p:cNvSpPr txBox="1"/>
          <p:nvPr/>
        </p:nvSpPr>
        <p:spPr>
          <a:xfrm>
            <a:off x="2373981" y="5982656"/>
            <a:ext cx="7444031"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Hypothesis: the Rubisco-binding regions of EPYC1 were </a:t>
            </a:r>
            <a:r>
              <a:rPr lang="zh-CN" altLang="en-US" dirty="0">
                <a:latin typeface="Arial" panose="020B0604020202020204" pitchFamily="34" charset="0"/>
                <a:cs typeface="Arial" panose="020B0604020202020204" pitchFamily="34" charset="0"/>
              </a:rPr>
              <a:t>short and could bind to Rubisco as peptides without a need for tertiary folds</a:t>
            </a:r>
          </a:p>
        </p:txBody>
      </p:sp>
      <p:pic>
        <p:nvPicPr>
          <p:cNvPr id="10" name="图片 9">
            <a:extLst>
              <a:ext uri="{FF2B5EF4-FFF2-40B4-BE49-F238E27FC236}">
                <a16:creationId xmlns:a16="http://schemas.microsoft.com/office/drawing/2014/main" id="{6C973131-EECD-1946-9784-DD52F5DBE4FB}"/>
              </a:ext>
            </a:extLst>
          </p:cNvPr>
          <p:cNvPicPr>
            <a:picLocks noChangeAspect="1"/>
          </p:cNvPicPr>
          <p:nvPr/>
        </p:nvPicPr>
        <p:blipFill>
          <a:blip r:embed="rId2"/>
          <a:stretch>
            <a:fillRect/>
          </a:stretch>
        </p:blipFill>
        <p:spPr>
          <a:xfrm>
            <a:off x="1189938" y="1079764"/>
            <a:ext cx="9812119" cy="4887007"/>
          </a:xfrm>
          <a:prstGeom prst="rect">
            <a:avLst/>
          </a:prstGeom>
        </p:spPr>
      </p:pic>
      <p:sp>
        <p:nvSpPr>
          <p:cNvPr id="12" name="文本框 11">
            <a:extLst>
              <a:ext uri="{FF2B5EF4-FFF2-40B4-BE49-F238E27FC236}">
                <a16:creationId xmlns:a16="http://schemas.microsoft.com/office/drawing/2014/main" id="{4FBC000A-DD67-2214-5B77-6172308138D2}"/>
              </a:ext>
            </a:extLst>
          </p:cNvPr>
          <p:cNvSpPr txBox="1"/>
          <p:nvPr/>
        </p:nvSpPr>
        <p:spPr>
          <a:xfrm>
            <a:off x="842016" y="1675158"/>
            <a:ext cx="829558"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18 aa</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561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pic>
        <p:nvPicPr>
          <p:cNvPr id="3" name="图片 2">
            <a:extLst>
              <a:ext uri="{FF2B5EF4-FFF2-40B4-BE49-F238E27FC236}">
                <a16:creationId xmlns:a16="http://schemas.microsoft.com/office/drawing/2014/main" id="{54825392-E9C8-0180-ABEC-6834F43DB642}"/>
              </a:ext>
            </a:extLst>
          </p:cNvPr>
          <p:cNvPicPr>
            <a:picLocks noChangeAspect="1"/>
          </p:cNvPicPr>
          <p:nvPr/>
        </p:nvPicPr>
        <p:blipFill rotWithShape="1">
          <a:blip r:embed="rId2"/>
          <a:srcRect t="48052"/>
          <a:stretch/>
        </p:blipFill>
        <p:spPr>
          <a:xfrm>
            <a:off x="2365052" y="4615548"/>
            <a:ext cx="7216003" cy="2242452"/>
          </a:xfrm>
          <a:prstGeom prst="rect">
            <a:avLst/>
          </a:prstGeom>
        </p:spPr>
      </p:pic>
      <p:sp>
        <p:nvSpPr>
          <p:cNvPr id="9" name="副标题 2">
            <a:extLst>
              <a:ext uri="{FF2B5EF4-FFF2-40B4-BE49-F238E27FC236}">
                <a16:creationId xmlns:a16="http://schemas.microsoft.com/office/drawing/2014/main" id="{9B0C5D33-08FF-6D55-D896-5E3A74752401}"/>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EPYC1 has five nearly identical Rubisco-binding regions</a:t>
            </a:r>
            <a:endParaRPr lang="zh-CN" altLang="en-US" sz="2400" dirty="0">
              <a:solidFill>
                <a:srgbClr val="1509FF"/>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E4165EE2-6290-1E60-572B-20847480AFC6}"/>
              </a:ext>
            </a:extLst>
          </p:cNvPr>
          <p:cNvPicPr>
            <a:picLocks noChangeAspect="1"/>
          </p:cNvPicPr>
          <p:nvPr/>
        </p:nvPicPr>
        <p:blipFill>
          <a:blip r:embed="rId3"/>
          <a:stretch>
            <a:fillRect/>
          </a:stretch>
        </p:blipFill>
        <p:spPr>
          <a:xfrm>
            <a:off x="3732821" y="3127621"/>
            <a:ext cx="4726355" cy="1487927"/>
          </a:xfrm>
          <a:prstGeom prst="rect">
            <a:avLst/>
          </a:prstGeom>
        </p:spPr>
      </p:pic>
      <p:pic>
        <p:nvPicPr>
          <p:cNvPr id="5" name="图片 4">
            <a:extLst>
              <a:ext uri="{FF2B5EF4-FFF2-40B4-BE49-F238E27FC236}">
                <a16:creationId xmlns:a16="http://schemas.microsoft.com/office/drawing/2014/main" id="{E734E036-5DA1-FF24-2885-7F346311902D}"/>
              </a:ext>
            </a:extLst>
          </p:cNvPr>
          <p:cNvPicPr>
            <a:picLocks noChangeAspect="1"/>
          </p:cNvPicPr>
          <p:nvPr/>
        </p:nvPicPr>
        <p:blipFill rotWithShape="1">
          <a:blip r:embed="rId2"/>
          <a:srcRect b="52075"/>
          <a:stretch/>
        </p:blipFill>
        <p:spPr>
          <a:xfrm>
            <a:off x="2419760" y="1011040"/>
            <a:ext cx="7106589" cy="2037407"/>
          </a:xfrm>
          <a:prstGeom prst="rect">
            <a:avLst/>
          </a:prstGeom>
        </p:spPr>
      </p:pic>
    </p:spTree>
    <p:extLst>
      <p:ext uri="{BB962C8B-B14F-4D97-AF65-F5344CB8AC3E}">
        <p14:creationId xmlns:p14="http://schemas.microsoft.com/office/powerpoint/2010/main" val="2920686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sp>
        <p:nvSpPr>
          <p:cNvPr id="9" name="副标题 2">
            <a:extLst>
              <a:ext uri="{FF2B5EF4-FFF2-40B4-BE49-F238E27FC236}">
                <a16:creationId xmlns:a16="http://schemas.microsoft.com/office/drawing/2014/main" id="{9B0C5D33-08FF-6D55-D896-5E3A74752401}"/>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EPYC1 has five nearly identical Rubisco-binding regions</a:t>
            </a:r>
            <a:endParaRPr lang="zh-CN" altLang="en-US" sz="2400" dirty="0">
              <a:solidFill>
                <a:srgbClr val="1509FF"/>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3F986643-1AB2-0DB1-C2E0-46D2B648D4B5}"/>
              </a:ext>
            </a:extLst>
          </p:cNvPr>
          <p:cNvPicPr>
            <a:picLocks noChangeAspect="1"/>
          </p:cNvPicPr>
          <p:nvPr/>
        </p:nvPicPr>
        <p:blipFill rotWithShape="1">
          <a:blip r:embed="rId2"/>
          <a:srcRect t="28709" b="33334"/>
          <a:stretch/>
        </p:blipFill>
        <p:spPr>
          <a:xfrm>
            <a:off x="866132" y="1233566"/>
            <a:ext cx="10459734" cy="5240623"/>
          </a:xfrm>
          <a:prstGeom prst="rect">
            <a:avLst/>
          </a:prstGeom>
        </p:spPr>
      </p:pic>
    </p:spTree>
    <p:extLst>
      <p:ext uri="{BB962C8B-B14F-4D97-AF65-F5344CB8AC3E}">
        <p14:creationId xmlns:p14="http://schemas.microsoft.com/office/powerpoint/2010/main" val="556121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9110D35-33A1-B0DF-B240-7A696F2FA58A}"/>
              </a:ext>
            </a:extLst>
          </p:cNvPr>
          <p:cNvCxnSpPr>
            <a:cxnSpLocks/>
          </p:cNvCxnSpPr>
          <p:nvPr/>
        </p:nvCxnSpPr>
        <p:spPr>
          <a:xfrm>
            <a:off x="0" y="979714"/>
            <a:ext cx="12192000" cy="0"/>
          </a:xfrm>
          <a:prstGeom prst="line">
            <a:avLst/>
          </a:prstGeom>
          <a:ln w="38100">
            <a:solidFill>
              <a:srgbClr val="1509FF"/>
            </a:solidFill>
          </a:ln>
        </p:spPr>
        <p:style>
          <a:lnRef idx="3">
            <a:schemeClr val="dk1"/>
          </a:lnRef>
          <a:fillRef idx="0">
            <a:schemeClr val="dk1"/>
          </a:fillRef>
          <a:effectRef idx="2">
            <a:schemeClr val="dk1"/>
          </a:effectRef>
          <a:fontRef idx="minor">
            <a:schemeClr val="tx1"/>
          </a:fontRef>
        </p:style>
      </p:cxnSp>
      <p:pic>
        <p:nvPicPr>
          <p:cNvPr id="2" name="图片 1">
            <a:extLst>
              <a:ext uri="{FF2B5EF4-FFF2-40B4-BE49-F238E27FC236}">
                <a16:creationId xmlns:a16="http://schemas.microsoft.com/office/drawing/2014/main" id="{2FA9E9FF-C529-E5D6-E4D3-844B8030CC20}"/>
              </a:ext>
            </a:extLst>
          </p:cNvPr>
          <p:cNvPicPr>
            <a:picLocks noChangeAspect="1"/>
          </p:cNvPicPr>
          <p:nvPr/>
        </p:nvPicPr>
        <p:blipFill rotWithShape="1">
          <a:blip r:embed="rId2"/>
          <a:srcRect t="61724"/>
          <a:stretch/>
        </p:blipFill>
        <p:spPr>
          <a:xfrm>
            <a:off x="1484935" y="1381170"/>
            <a:ext cx="9222127" cy="2111600"/>
          </a:xfrm>
          <a:prstGeom prst="rect">
            <a:avLst/>
          </a:prstGeom>
        </p:spPr>
      </p:pic>
      <p:pic>
        <p:nvPicPr>
          <p:cNvPr id="4" name="图片 3">
            <a:extLst>
              <a:ext uri="{FF2B5EF4-FFF2-40B4-BE49-F238E27FC236}">
                <a16:creationId xmlns:a16="http://schemas.microsoft.com/office/drawing/2014/main" id="{D35D8051-A720-F671-2BE7-9592E6F07E7B}"/>
              </a:ext>
            </a:extLst>
          </p:cNvPr>
          <p:cNvPicPr>
            <a:picLocks noChangeAspect="1"/>
          </p:cNvPicPr>
          <p:nvPr/>
        </p:nvPicPr>
        <p:blipFill>
          <a:blip r:embed="rId3"/>
          <a:stretch>
            <a:fillRect/>
          </a:stretch>
        </p:blipFill>
        <p:spPr>
          <a:xfrm>
            <a:off x="2321003" y="3894225"/>
            <a:ext cx="6698320" cy="2048817"/>
          </a:xfrm>
          <a:prstGeom prst="rect">
            <a:avLst/>
          </a:prstGeom>
        </p:spPr>
      </p:pic>
      <p:sp>
        <p:nvSpPr>
          <p:cNvPr id="6" name="文本框 5">
            <a:extLst>
              <a:ext uri="{FF2B5EF4-FFF2-40B4-BE49-F238E27FC236}">
                <a16:creationId xmlns:a16="http://schemas.microsoft.com/office/drawing/2014/main" id="{EF5AA971-77BA-296E-0A71-EA2A9E589068}"/>
              </a:ext>
            </a:extLst>
          </p:cNvPr>
          <p:cNvSpPr txBox="1"/>
          <p:nvPr/>
        </p:nvSpPr>
        <p:spPr>
          <a:xfrm>
            <a:off x="8236109" y="5141477"/>
            <a:ext cx="1800519" cy="400110"/>
          </a:xfrm>
          <a:prstGeom prst="rect">
            <a:avLst/>
          </a:prstGeom>
          <a:noFill/>
        </p:spPr>
        <p:txBody>
          <a:bodyPr wrap="square">
            <a:spAutoFit/>
          </a:bodyPr>
          <a:lstStyle/>
          <a:p>
            <a:r>
              <a:rPr lang="zh-CN" altLang="en-US" sz="2000">
                <a:latin typeface="Arial" panose="020B0604020202020204" pitchFamily="34" charset="0"/>
                <a:cs typeface="Arial" panose="020B0604020202020204" pitchFamily="34" charset="0"/>
              </a:rPr>
              <a:t> EPYC1</a:t>
            </a:r>
            <a:r>
              <a:rPr lang="zh-CN" altLang="en-US" sz="2000" baseline="-25000">
                <a:latin typeface="Arial" panose="020B0604020202020204" pitchFamily="34" charset="0"/>
                <a:cs typeface="Arial" panose="020B0604020202020204" pitchFamily="34" charset="0"/>
              </a:rPr>
              <a:t>106–135</a:t>
            </a:r>
            <a:endParaRPr lang="zh-CN" altLang="en-US" sz="2000" baseline="-25000" dirty="0">
              <a:latin typeface="Arial" panose="020B0604020202020204" pitchFamily="34" charset="0"/>
              <a:cs typeface="Arial" panose="020B0604020202020204" pitchFamily="34" charset="0"/>
            </a:endParaRPr>
          </a:p>
        </p:txBody>
      </p:sp>
      <p:sp>
        <p:nvSpPr>
          <p:cNvPr id="13" name="副标题 2">
            <a:extLst>
              <a:ext uri="{FF2B5EF4-FFF2-40B4-BE49-F238E27FC236}">
                <a16:creationId xmlns:a16="http://schemas.microsoft.com/office/drawing/2014/main" id="{4560B49C-11DD-9C4A-9DF1-CBD941BA04DC}"/>
              </a:ext>
            </a:extLst>
          </p:cNvPr>
          <p:cNvSpPr txBox="1">
            <a:spLocks/>
          </p:cNvSpPr>
          <p:nvPr/>
        </p:nvSpPr>
        <p:spPr>
          <a:xfrm>
            <a:off x="1256795" y="328193"/>
            <a:ext cx="9678409" cy="397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rgbClr val="1509FF"/>
                </a:solidFill>
                <a:latin typeface="Arial" panose="020B0604020202020204" pitchFamily="34" charset="0"/>
                <a:cs typeface="Arial" panose="020B0604020202020204" pitchFamily="34" charset="0"/>
              </a:rPr>
              <a:t>EPYC1 binds to Rubisco small subunits</a:t>
            </a:r>
            <a:endParaRPr lang="zh-CN" altLang="en-US" sz="2400" dirty="0">
              <a:solidFill>
                <a:srgbClr val="1509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8026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484</Words>
  <Application>Microsoft Office PowerPoint</Application>
  <PresentationFormat>宽屏</PresentationFormat>
  <Paragraphs>50</Paragraphs>
  <Slides>23</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23</vt:i4>
      </vt:variant>
    </vt:vector>
  </HeadingPairs>
  <TitlesOfParts>
    <vt:vector size="27" baseType="lpstr">
      <vt:lpstr>等线</vt:lpstr>
      <vt:lpstr>等线 Light</vt:lpstr>
      <vt:lpstr>Arial</vt:lpstr>
      <vt:lpstr>Office 主题​​</vt:lpstr>
      <vt:lpstr>CryoEM and phase separation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Cryo and phase separation</dc:title>
  <dc:creator>宸 落</dc:creator>
  <cp:lastModifiedBy>宸 落</cp:lastModifiedBy>
  <cp:revision>6</cp:revision>
  <dcterms:created xsi:type="dcterms:W3CDTF">2024-05-25T12:10:59Z</dcterms:created>
  <dcterms:modified xsi:type="dcterms:W3CDTF">2024-05-26T07:35:40Z</dcterms:modified>
</cp:coreProperties>
</file>